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MOV" ContentType="video/quicktime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3" r:id="rId1"/>
  </p:sldMasterIdLst>
  <p:notesMasterIdLst>
    <p:notesMasterId r:id="rId79"/>
  </p:notesMasterIdLst>
  <p:sldIdLst>
    <p:sldId id="334" r:id="rId2"/>
    <p:sldId id="307" r:id="rId3"/>
    <p:sldId id="308" r:id="rId4"/>
    <p:sldId id="256" r:id="rId5"/>
    <p:sldId id="261" r:id="rId6"/>
    <p:sldId id="286" r:id="rId7"/>
    <p:sldId id="259" r:id="rId8"/>
    <p:sldId id="345" r:id="rId9"/>
    <p:sldId id="348" r:id="rId10"/>
    <p:sldId id="258" r:id="rId11"/>
    <p:sldId id="262" r:id="rId12"/>
    <p:sldId id="333" r:id="rId13"/>
    <p:sldId id="263" r:id="rId14"/>
    <p:sldId id="293" r:id="rId15"/>
    <p:sldId id="330" r:id="rId16"/>
    <p:sldId id="287" r:id="rId17"/>
    <p:sldId id="288" r:id="rId18"/>
    <p:sldId id="294" r:id="rId19"/>
    <p:sldId id="295" r:id="rId20"/>
    <p:sldId id="296" r:id="rId21"/>
    <p:sldId id="297" r:id="rId22"/>
    <p:sldId id="289" r:id="rId23"/>
    <p:sldId id="292" r:id="rId24"/>
    <p:sldId id="326" r:id="rId25"/>
    <p:sldId id="332" r:id="rId26"/>
    <p:sldId id="290" r:id="rId27"/>
    <p:sldId id="298" r:id="rId28"/>
    <p:sldId id="299" r:id="rId29"/>
    <p:sldId id="310" r:id="rId30"/>
    <p:sldId id="300" r:id="rId31"/>
    <p:sldId id="311" r:id="rId32"/>
    <p:sldId id="265" r:id="rId33"/>
    <p:sldId id="257" r:id="rId34"/>
    <p:sldId id="346" r:id="rId35"/>
    <p:sldId id="260" r:id="rId36"/>
    <p:sldId id="269" r:id="rId37"/>
    <p:sldId id="266" r:id="rId38"/>
    <p:sldId id="267" r:id="rId39"/>
    <p:sldId id="278" r:id="rId40"/>
    <p:sldId id="329" r:id="rId41"/>
    <p:sldId id="325" r:id="rId42"/>
    <p:sldId id="275" r:id="rId43"/>
    <p:sldId id="274" r:id="rId44"/>
    <p:sldId id="312" r:id="rId45"/>
    <p:sldId id="268" r:id="rId46"/>
    <p:sldId id="277" r:id="rId47"/>
    <p:sldId id="276" r:id="rId48"/>
    <p:sldId id="271" r:id="rId49"/>
    <p:sldId id="270" r:id="rId50"/>
    <p:sldId id="316" r:id="rId51"/>
    <p:sldId id="272" r:id="rId52"/>
    <p:sldId id="304" r:id="rId53"/>
    <p:sldId id="305" r:id="rId54"/>
    <p:sldId id="306" r:id="rId55"/>
    <p:sldId id="317" r:id="rId56"/>
    <p:sldId id="335" r:id="rId57"/>
    <p:sldId id="336" r:id="rId58"/>
    <p:sldId id="314" r:id="rId59"/>
    <p:sldId id="337" r:id="rId60"/>
    <p:sldId id="342" r:id="rId61"/>
    <p:sldId id="343" r:id="rId62"/>
    <p:sldId id="344" r:id="rId63"/>
    <p:sldId id="341" r:id="rId64"/>
    <p:sldId id="338" r:id="rId65"/>
    <p:sldId id="324" r:id="rId66"/>
    <p:sldId id="279" r:id="rId67"/>
    <p:sldId id="301" r:id="rId68"/>
    <p:sldId id="339" r:id="rId69"/>
    <p:sldId id="340" r:id="rId70"/>
    <p:sldId id="323" r:id="rId71"/>
    <p:sldId id="322" r:id="rId72"/>
    <p:sldId id="302" r:id="rId73"/>
    <p:sldId id="303" r:id="rId74"/>
    <p:sldId id="280" r:id="rId75"/>
    <p:sldId id="315" r:id="rId76"/>
    <p:sldId id="313" r:id="rId77"/>
    <p:sldId id="264" r:id="rId78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FF66FF"/>
    <a:srgbClr val="FF9900"/>
    <a:srgbClr val="FFFFCC"/>
    <a:srgbClr val="FF33CC"/>
    <a:srgbClr val="FF0000"/>
    <a:srgbClr val="FF3399"/>
    <a:srgbClr val="CC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04" autoAdjust="0"/>
    <p:restoredTop sz="94660"/>
  </p:normalViewPr>
  <p:slideViewPr>
    <p:cSldViewPr>
      <p:cViewPr varScale="1">
        <p:scale>
          <a:sx n="139" d="100"/>
          <a:sy n="139" d="100"/>
        </p:scale>
        <p:origin x="324" y="24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5496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theme" Target="theme/theme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8.wmf"/><Relationship Id="rId2" Type="http://schemas.openxmlformats.org/officeDocument/2006/relationships/image" Target="../media/image47.wmf"/><Relationship Id="rId1" Type="http://schemas.openxmlformats.org/officeDocument/2006/relationships/image" Target="../media/image46.wmf"/><Relationship Id="rId6" Type="http://schemas.openxmlformats.org/officeDocument/2006/relationships/image" Target="../media/image51.wmf"/><Relationship Id="rId5" Type="http://schemas.openxmlformats.org/officeDocument/2006/relationships/image" Target="../media/image50.wmf"/><Relationship Id="rId4" Type="http://schemas.openxmlformats.org/officeDocument/2006/relationships/image" Target="../media/image49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3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60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F1B8D3-0D46-4338-8523-EC75ED2A4DE3}" type="datetimeFigureOut">
              <a:rPr lang="en-US" smtClean="0"/>
              <a:pPr/>
              <a:t>9/5/2022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27ED0B-6DDA-4531-8E4E-84D87ADC13E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42003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few brainless and utterly </a:t>
            </a:r>
            <a:r>
              <a:rPr lang="en-US" dirty="0" err="1"/>
              <a:t>exstatic</a:t>
            </a:r>
            <a:r>
              <a:rPr lang="en-US" dirty="0"/>
              <a:t> moments with Yip the Wonder Fox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27ED0B-6DDA-4531-8E4E-84D87ADC13E0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3718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Every action </a:t>
            </a:r>
            <a:r>
              <a:rPr lang="en-US"/>
              <a:t>has reaction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27ED0B-6DDA-4531-8E4E-84D87ADC13E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69495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Mentioned last week…see how I spiral back and repeat…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27ED0B-6DDA-4531-8E4E-84D87ADC13E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8299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MCL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27ED0B-6DDA-4531-8E4E-84D87ADC13E0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63332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Patella tracking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27ED0B-6DDA-4531-8E4E-84D87ADC13E0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66584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No Fixed </a:t>
            </a:r>
            <a:r>
              <a:rPr lang="en-US" dirty="0" err="1"/>
              <a:t>liga</a:t>
            </a:r>
            <a:r>
              <a:rPr lang="en-US" dirty="0"/>
              <a:t> length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27ED0B-6DDA-4531-8E4E-84D87ADC13E0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92796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ACL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27ED0B-6DDA-4531-8E4E-84D87ADC13E0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8291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Kids lugging heavy </a:t>
            </a:r>
            <a:r>
              <a:rPr lang="en-US" dirty="0" err="1"/>
              <a:t>backpks</a:t>
            </a:r>
            <a:r>
              <a:rPr lang="en-US" dirty="0"/>
              <a:t>,</a:t>
            </a:r>
            <a:r>
              <a:rPr lang="en-US" baseline="0" dirty="0"/>
              <a:t> LLD, stupid shoes, scoliosis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27ED0B-6DDA-4531-8E4E-84D87ADC13E0}" type="slidenum">
              <a:rPr lang="en-US" smtClean="0"/>
              <a:pPr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10558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WNL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27ED0B-6DDA-4531-8E4E-84D87ADC13E0}" type="slidenum">
              <a:rPr lang="en-US" smtClean="0"/>
              <a:pPr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12224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Why </a:t>
            </a:r>
            <a:r>
              <a:rPr lang="en-US" dirty="0" err="1"/>
              <a:t>humerus</a:t>
            </a:r>
            <a:r>
              <a:rPr lang="en-US" dirty="0"/>
              <a:t>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27ED0B-6DDA-4531-8E4E-84D87ADC13E0}" type="slidenum">
              <a:rPr lang="en-US" smtClean="0"/>
              <a:pPr/>
              <a:t>50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579504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TRANSVERSE AND LONGIT..NOTE FOOT WIDER AT TOES THAN HEEL, UNLIKE STUPID SHOES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27ED0B-6DDA-4531-8E4E-84D87ADC13E0}" type="slidenum">
              <a:rPr lang="en-US" smtClean="0"/>
              <a:pPr/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953889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Every action </a:t>
            </a:r>
            <a:r>
              <a:rPr lang="en-US"/>
              <a:t>has reaction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27ED0B-6DDA-4531-8E4E-84D87ADC13E0}" type="slidenum">
              <a:rPr lang="en-US" smtClean="0"/>
              <a:pPr/>
              <a:t>56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987332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What had to rupture/liberate?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27ED0B-6DDA-4531-8E4E-84D87ADC13E0}" type="slidenum">
              <a:rPr lang="en-US" smtClean="0"/>
              <a:pPr/>
              <a:t>59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3428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4514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64515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4516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4517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4518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/>
              <a:ahLst/>
              <a:cxnLst>
                <a:cxn ang="0">
                  <a:pos x="1722" y="66"/>
                </a:cxn>
                <a:cxn ang="0">
                  <a:pos x="1722" y="60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1722" y="66"/>
                </a:cxn>
                <a:cxn ang="0">
                  <a:pos x="1722" y="66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4519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64520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/>
              <a:ahLst/>
              <a:cxnLst>
                <a:cxn ang="0">
                  <a:pos x="975" y="48"/>
                </a:cxn>
                <a:cxn ang="0">
                  <a:pos x="975" y="0"/>
                </a:cxn>
                <a:cxn ang="0">
                  <a:pos x="0" y="24"/>
                </a:cxn>
                <a:cxn ang="0">
                  <a:pos x="0" y="101"/>
                </a:cxn>
                <a:cxn ang="0">
                  <a:pos x="975" y="48"/>
                </a:cxn>
                <a:cxn ang="0">
                  <a:pos x="975" y="48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4521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/>
              <a:ahLst/>
              <a:cxnLst>
                <a:cxn ang="0">
                  <a:pos x="2141" y="0"/>
                </a:cxn>
                <a:cxn ang="0">
                  <a:pos x="0" y="156"/>
                </a:cxn>
                <a:cxn ang="0">
                  <a:pos x="0" y="198"/>
                </a:cxn>
                <a:cxn ang="0">
                  <a:pos x="2141" y="0"/>
                </a:cxn>
                <a:cxn ang="0">
                  <a:pos x="2141" y="0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4522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4523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/>
              <a:ahLst/>
              <a:cxnLst>
                <a:cxn ang="0">
                  <a:pos x="2182" y="276"/>
                </a:cxn>
                <a:cxn ang="0">
                  <a:pos x="2517" y="204"/>
                </a:cxn>
                <a:cxn ang="0">
                  <a:pos x="2260" y="0"/>
                </a:cxn>
                <a:cxn ang="0">
                  <a:pos x="0" y="276"/>
                </a:cxn>
                <a:cxn ang="0">
                  <a:pos x="2182" y="276"/>
                </a:cxn>
                <a:cxn ang="0">
                  <a:pos x="2182" y="276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4524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4525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/>
              <a:ahLst/>
              <a:cxnLst>
                <a:cxn ang="0">
                  <a:pos x="729" y="240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729" y="240"/>
                </a:cxn>
                <a:cxn ang="0">
                  <a:pos x="729" y="240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4526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4527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/>
              <a:ahLst/>
              <a:cxnLst>
                <a:cxn ang="0">
                  <a:pos x="729" y="318"/>
                </a:cxn>
                <a:cxn ang="0">
                  <a:pos x="729" y="312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729" y="318"/>
                </a:cxn>
                <a:cxn ang="0">
                  <a:pos x="729" y="318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4528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4529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4530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4531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/>
              <a:ahLst/>
              <a:cxnLst>
                <a:cxn ang="0">
                  <a:pos x="281" y="335"/>
                </a:cxn>
                <a:cxn ang="0">
                  <a:pos x="281" y="173"/>
                </a:cxn>
                <a:cxn ang="0">
                  <a:pos x="96" y="0"/>
                </a:cxn>
                <a:cxn ang="0">
                  <a:pos x="0" y="90"/>
                </a:cxn>
                <a:cxn ang="0">
                  <a:pos x="281" y="335"/>
                </a:cxn>
                <a:cxn ang="0">
                  <a:pos x="281" y="335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4532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4533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/>
              <a:ahLst/>
              <a:cxnLst>
                <a:cxn ang="0">
                  <a:pos x="132" y="13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32" y="132"/>
                </a:cxn>
                <a:cxn ang="0">
                  <a:pos x="132" y="132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32" y="132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4534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4535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64536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4537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/>
              <a:ahLst/>
              <a:cxnLst>
                <a:cxn ang="0">
                  <a:pos x="155" y="516"/>
                </a:cxn>
                <a:cxn ang="0">
                  <a:pos x="155" y="204"/>
                </a:cxn>
                <a:cxn ang="0">
                  <a:pos x="77" y="0"/>
                </a:cxn>
                <a:cxn ang="0">
                  <a:pos x="0" y="192"/>
                </a:cxn>
                <a:cxn ang="0">
                  <a:pos x="155" y="516"/>
                </a:cxn>
                <a:cxn ang="0">
                  <a:pos x="155" y="516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4538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4539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4540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/>
              <a:ahLst/>
              <a:cxnLst>
                <a:cxn ang="0">
                  <a:pos x="0" y="144"/>
                </a:cxn>
                <a:cxn ang="0">
                  <a:pos x="60" y="312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0" y="144"/>
                </a:cxn>
                <a:cxn ang="0">
                  <a:pos x="0" y="144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4541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4542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/>
              <a:ahLst/>
              <a:cxnLst>
                <a:cxn ang="0">
                  <a:pos x="6" y="6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6" y="6"/>
                </a:cxn>
                <a:cxn ang="0">
                  <a:pos x="6" y="6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4543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4544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4545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4546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4547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4548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4549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4550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grpSp>
          <p:nvGrpSpPr>
            <p:cNvPr id="64551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64552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64553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64554" name="Rectangle 4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600200"/>
            <a:ext cx="8229600" cy="18288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4555" name="Rectangle 4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3600"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64556" name="Rectangle 44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4557" name="Rectangle 4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4558" name="Rectangle 4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BAF228B7-207D-4246-B48C-3A848822449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2517487-EBCE-4D97-8038-B3F957CD5C7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8235ED-D19D-4DA4-9F08-6A9F7172B60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926C4C-2AC6-4A55-A7D9-30D6F39F952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BF0228-A714-4C57-AEE6-7B913EF9B8A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DD404B-9E30-4385-BD86-7596AB00DF6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EA3D10-5EB8-4B73-AA79-483AFE39E01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EAD5864-B0D8-40FB-945E-3606A8195D2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5EAE8B-387B-4EFF-AFEF-44A588CCDBE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4268F6-924B-40D8-974D-0AA6DA6A43D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C28CF2A-4A83-4AC1-AB1F-7B417467A22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1B811B46-F836-408C-9D29-709898BB454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7149A333-23F1-4A4C-AF9B-87AA9BB1E6E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C3883423-DAA2-447D-BF9D-90B7A5DDC43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7813"/>
            <a:ext cx="8229600" cy="5853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89E130FE-0CE0-42E7-83E5-E6C5ACA28DE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91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41763"/>
            <a:ext cx="4038600" cy="21891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769E5F63-1A62-4F46-872B-41247D0C95C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57647"/>
                <a:invGamma/>
              </a:schemeClr>
            </a:gs>
            <a:gs pos="100000">
              <a:schemeClr val="bg1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90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63491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3492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3493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3494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/>
              <a:ahLst/>
              <a:cxnLst>
                <a:cxn ang="0">
                  <a:pos x="1722" y="66"/>
                </a:cxn>
                <a:cxn ang="0">
                  <a:pos x="1722" y="60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1722" y="66"/>
                </a:cxn>
                <a:cxn ang="0">
                  <a:pos x="1722" y="66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3495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63496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/>
              <a:ahLst/>
              <a:cxnLst>
                <a:cxn ang="0">
                  <a:pos x="975" y="48"/>
                </a:cxn>
                <a:cxn ang="0">
                  <a:pos x="975" y="0"/>
                </a:cxn>
                <a:cxn ang="0">
                  <a:pos x="0" y="24"/>
                </a:cxn>
                <a:cxn ang="0">
                  <a:pos x="0" y="101"/>
                </a:cxn>
                <a:cxn ang="0">
                  <a:pos x="975" y="48"/>
                </a:cxn>
                <a:cxn ang="0">
                  <a:pos x="975" y="48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3497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/>
              <a:ahLst/>
              <a:cxnLst>
                <a:cxn ang="0">
                  <a:pos x="2141" y="0"/>
                </a:cxn>
                <a:cxn ang="0">
                  <a:pos x="0" y="156"/>
                </a:cxn>
                <a:cxn ang="0">
                  <a:pos x="0" y="198"/>
                </a:cxn>
                <a:cxn ang="0">
                  <a:pos x="2141" y="0"/>
                </a:cxn>
                <a:cxn ang="0">
                  <a:pos x="2141" y="0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3498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3499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/>
              <a:ahLst/>
              <a:cxnLst>
                <a:cxn ang="0">
                  <a:pos x="2182" y="276"/>
                </a:cxn>
                <a:cxn ang="0">
                  <a:pos x="2517" y="204"/>
                </a:cxn>
                <a:cxn ang="0">
                  <a:pos x="2260" y="0"/>
                </a:cxn>
                <a:cxn ang="0">
                  <a:pos x="0" y="276"/>
                </a:cxn>
                <a:cxn ang="0">
                  <a:pos x="2182" y="276"/>
                </a:cxn>
                <a:cxn ang="0">
                  <a:pos x="2182" y="276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3500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3501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/>
              <a:ahLst/>
              <a:cxnLst>
                <a:cxn ang="0">
                  <a:pos x="729" y="240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729" y="240"/>
                </a:cxn>
                <a:cxn ang="0">
                  <a:pos x="729" y="240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3502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3503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/>
              <a:ahLst/>
              <a:cxnLst>
                <a:cxn ang="0">
                  <a:pos x="729" y="318"/>
                </a:cxn>
                <a:cxn ang="0">
                  <a:pos x="729" y="312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729" y="318"/>
                </a:cxn>
                <a:cxn ang="0">
                  <a:pos x="729" y="318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3504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3505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3506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3507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/>
              <a:ahLst/>
              <a:cxnLst>
                <a:cxn ang="0">
                  <a:pos x="281" y="335"/>
                </a:cxn>
                <a:cxn ang="0">
                  <a:pos x="281" y="173"/>
                </a:cxn>
                <a:cxn ang="0">
                  <a:pos x="96" y="0"/>
                </a:cxn>
                <a:cxn ang="0">
                  <a:pos x="0" y="90"/>
                </a:cxn>
                <a:cxn ang="0">
                  <a:pos x="281" y="335"/>
                </a:cxn>
                <a:cxn ang="0">
                  <a:pos x="281" y="335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3508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3509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/>
              <a:ahLst/>
              <a:cxnLst>
                <a:cxn ang="0">
                  <a:pos x="132" y="13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32" y="132"/>
                </a:cxn>
                <a:cxn ang="0">
                  <a:pos x="132" y="132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32" y="132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3510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3511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63512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3513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/>
              <a:ahLst/>
              <a:cxnLst>
                <a:cxn ang="0">
                  <a:pos x="155" y="516"/>
                </a:cxn>
                <a:cxn ang="0">
                  <a:pos x="155" y="204"/>
                </a:cxn>
                <a:cxn ang="0">
                  <a:pos x="77" y="0"/>
                </a:cxn>
                <a:cxn ang="0">
                  <a:pos x="0" y="192"/>
                </a:cxn>
                <a:cxn ang="0">
                  <a:pos x="155" y="516"/>
                </a:cxn>
                <a:cxn ang="0">
                  <a:pos x="155" y="516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3514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3515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3516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/>
              <a:ahLst/>
              <a:cxnLst>
                <a:cxn ang="0">
                  <a:pos x="0" y="144"/>
                </a:cxn>
                <a:cxn ang="0">
                  <a:pos x="60" y="312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0" y="144"/>
                </a:cxn>
                <a:cxn ang="0">
                  <a:pos x="0" y="144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3517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3518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/>
              <a:ahLst/>
              <a:cxnLst>
                <a:cxn ang="0">
                  <a:pos x="6" y="6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6" y="6"/>
                </a:cxn>
                <a:cxn ang="0">
                  <a:pos x="6" y="6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3519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3520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3521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3522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3523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3524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3525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3526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grpSp>
          <p:nvGrpSpPr>
            <p:cNvPr id="63527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63528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63529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63530" name="Rectangle 4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3531" name="Rectangle 4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3532" name="Rectangle 4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en-US"/>
          </a:p>
        </p:txBody>
      </p:sp>
      <p:sp>
        <p:nvSpPr>
          <p:cNvPr id="63533" name="Rectangle 4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en-US"/>
          </a:p>
        </p:txBody>
      </p:sp>
      <p:sp>
        <p:nvSpPr>
          <p:cNvPr id="63534" name="Rectangle 4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18353BC5-F07C-4F0F-A828-70A43028DFD8}" type="slidenum">
              <a:rPr lang="en-US"/>
              <a:pPr/>
              <a:t>‹#›</a:t>
            </a:fld>
            <a:endParaRPr 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4" r:id="rId1"/>
    <p:sldLayoutId id="2147483655" r:id="rId2"/>
    <p:sldLayoutId id="2147483656" r:id="rId3"/>
    <p:sldLayoutId id="2147483657" r:id="rId4"/>
    <p:sldLayoutId id="2147483658" r:id="rId5"/>
    <p:sldLayoutId id="2147483659" r:id="rId6"/>
    <p:sldLayoutId id="2147483660" r:id="rId7"/>
    <p:sldLayoutId id="2147483661" r:id="rId8"/>
    <p:sldLayoutId id="2147483662" r:id="rId9"/>
    <p:sldLayoutId id="2147483663" r:id="rId10"/>
    <p:sldLayoutId id="2147483664" r:id="rId11"/>
    <p:sldLayoutId id="2147483665" r:id="rId12"/>
    <p:sldLayoutId id="2147483666" r:id="rId13"/>
    <p:sldLayoutId id="2147483667" r:id="rId14"/>
    <p:sldLayoutId id="2147483668" r:id="rId15"/>
    <p:sldLayoutId id="2147483669" r:id="rId16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90000"/>
        <a:buFont typeface="Wingdings" pitchFamily="2" charset="2"/>
        <a:buBlip>
          <a:blip r:embed="rId18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Blip>
          <a:blip r:embed="rId19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20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20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20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20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20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image" Target="../media/image5.jpeg"/><Relationship Id="rId5" Type="http://schemas.openxmlformats.org/officeDocument/2006/relationships/image" Target="../media/image4.jp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.bin"/><Relationship Id="rId13" Type="http://schemas.openxmlformats.org/officeDocument/2006/relationships/image" Target="../media/image49.wmf"/><Relationship Id="rId18" Type="http://schemas.openxmlformats.org/officeDocument/2006/relationships/image" Target="../media/image52.png"/><Relationship Id="rId3" Type="http://schemas.openxmlformats.org/officeDocument/2006/relationships/video" Target="../media/media2.mp4"/><Relationship Id="rId7" Type="http://schemas.openxmlformats.org/officeDocument/2006/relationships/image" Target="../media/image46.wmf"/><Relationship Id="rId12" Type="http://schemas.openxmlformats.org/officeDocument/2006/relationships/oleObject" Target="../embeddings/oleObject4.bin"/><Relationship Id="rId17" Type="http://schemas.openxmlformats.org/officeDocument/2006/relationships/image" Target="../media/image51.wmf"/><Relationship Id="rId2" Type="http://schemas.microsoft.com/office/2007/relationships/media" Target="../media/media2.mp4"/><Relationship Id="rId16" Type="http://schemas.openxmlformats.org/officeDocument/2006/relationships/oleObject" Target="../embeddings/oleObject6.bin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11" Type="http://schemas.openxmlformats.org/officeDocument/2006/relationships/image" Target="../media/image48.wmf"/><Relationship Id="rId5" Type="http://schemas.openxmlformats.org/officeDocument/2006/relationships/notesSlide" Target="../notesSlides/notesSlide4.xml"/><Relationship Id="rId15" Type="http://schemas.openxmlformats.org/officeDocument/2006/relationships/image" Target="../media/image50.wmf"/><Relationship Id="rId10" Type="http://schemas.openxmlformats.org/officeDocument/2006/relationships/oleObject" Target="../embeddings/oleObject3.bin"/><Relationship Id="rId4" Type="http://schemas.openxmlformats.org/officeDocument/2006/relationships/slideLayout" Target="../slideLayouts/slideLayout7.xml"/><Relationship Id="rId9" Type="http://schemas.openxmlformats.org/officeDocument/2006/relationships/image" Target="../media/image47.wmf"/><Relationship Id="rId14" Type="http://schemas.openxmlformats.org/officeDocument/2006/relationships/oleObject" Target="../embeddings/oleObject5.bin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video" Target="../media/media3.mp4"/><Relationship Id="rId7" Type="http://schemas.openxmlformats.org/officeDocument/2006/relationships/image" Target="../media/image53.wmf"/><Relationship Id="rId2" Type="http://schemas.microsoft.com/office/2007/relationships/media" Target="../media/media3.mp4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7.bin"/><Relationship Id="rId5" Type="http://schemas.openxmlformats.org/officeDocument/2006/relationships/notesSlide" Target="../notesSlides/notesSlide5.xml"/><Relationship Id="rId4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55.png"/><Relationship Id="rId4" Type="http://schemas.openxmlformats.org/officeDocument/2006/relationships/notesSlide" Target="../notesSlides/notesSlide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9.jpg"/><Relationship Id="rId4" Type="http://schemas.openxmlformats.org/officeDocument/2006/relationships/image" Target="../media/image58.jp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3" Type="http://schemas.openxmlformats.org/officeDocument/2006/relationships/video" Target="../media/media5.mp4"/><Relationship Id="rId7" Type="http://schemas.openxmlformats.org/officeDocument/2006/relationships/image" Target="../media/image60.wmf"/><Relationship Id="rId2" Type="http://schemas.microsoft.com/office/2007/relationships/media" Target="../media/media5.mp4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8.bin"/><Relationship Id="rId5" Type="http://schemas.openxmlformats.org/officeDocument/2006/relationships/notesSlide" Target="../notesSlides/notesSlide7.xml"/><Relationship Id="rId4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7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g"/><Relationship Id="rId2" Type="http://schemas.openxmlformats.org/officeDocument/2006/relationships/image" Target="../media/image68.jp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2.jpeg"/><Relationship Id="rId4" Type="http://schemas.openxmlformats.org/officeDocument/2006/relationships/image" Target="../media/image71.jpe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1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eg"/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eg"/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0.jpe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83.jpg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14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jpeg"/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4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8.jpeg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2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jpeg"/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4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jpg"/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1.jpeg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jp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jpeg"/><Relationship Id="rId2" Type="http://schemas.openxmlformats.org/officeDocument/2006/relationships/image" Target="../media/image98.jpeg"/><Relationship Id="rId1" Type="http://schemas.openxmlformats.org/officeDocument/2006/relationships/slideLayout" Target="../slideLayouts/slideLayout4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jp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jpg"/><Relationship Id="rId2" Type="http://schemas.openxmlformats.org/officeDocument/2006/relationships/image" Target="../media/image102.jp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jpg"/><Relationship Id="rId2" Type="http://schemas.openxmlformats.org/officeDocument/2006/relationships/image" Target="../media/image104.jp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jpg"/><Relationship Id="rId2" Type="http://schemas.openxmlformats.org/officeDocument/2006/relationships/image" Target="../media/image106.jp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jpg"/><Relationship Id="rId2" Type="http://schemas.openxmlformats.org/officeDocument/2006/relationships/image" Target="../media/image108.jp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110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1.jpeg"/></Relationships>
</file>

<file path=ppt/slides/_rels/slide6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4.jpeg"/><Relationship Id="rId3" Type="http://schemas.openxmlformats.org/officeDocument/2006/relationships/video" Target="../media/media6.mp4"/><Relationship Id="rId7" Type="http://schemas.openxmlformats.org/officeDocument/2006/relationships/image" Target="../media/image113.jpeg"/><Relationship Id="rId2" Type="http://schemas.microsoft.com/office/2007/relationships/media" Target="../media/media6.mp4"/><Relationship Id="rId1" Type="http://schemas.openxmlformats.org/officeDocument/2006/relationships/vmlDrawing" Target="../drawings/vmlDrawing4.vml"/><Relationship Id="rId6" Type="http://schemas.openxmlformats.org/officeDocument/2006/relationships/image" Target="../media/image112.wmf"/><Relationship Id="rId5" Type="http://schemas.openxmlformats.org/officeDocument/2006/relationships/oleObject" Target="../embeddings/oleObject9.bin"/><Relationship Id="rId4" Type="http://schemas.openxmlformats.org/officeDocument/2006/relationships/slideLayout" Target="../slideLayouts/slideLayout15.xml"/><Relationship Id="rId9" Type="http://schemas.openxmlformats.org/officeDocument/2006/relationships/image" Target="../media/image115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jpeg"/><Relationship Id="rId2" Type="http://schemas.openxmlformats.org/officeDocument/2006/relationships/image" Target="../media/image116.jpe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8.jpe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5181600" cy="1143000"/>
          </a:xfrm>
        </p:spPr>
        <p:txBody>
          <a:bodyPr/>
          <a:lstStyle/>
          <a:p>
            <a:r>
              <a:rPr lang="en-US" b="1" dirty="0">
                <a:solidFill>
                  <a:srgbClr val="FFFF00"/>
                </a:solidFill>
                <a:effectLst/>
              </a:rPr>
              <a:t>Anatomy in Sept.: </a:t>
            </a:r>
            <a:br>
              <a:rPr lang="en-US" b="1" dirty="0">
                <a:solidFill>
                  <a:srgbClr val="FFFF00"/>
                </a:solidFill>
                <a:effectLst/>
              </a:rPr>
            </a:br>
            <a:r>
              <a:rPr lang="en-US" b="1" dirty="0">
                <a:solidFill>
                  <a:srgbClr val="FFFF00"/>
                </a:solidFill>
                <a:effectLst/>
              </a:rPr>
              <a:t>Gloom and Doom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You’re tired, over-studied, </a:t>
            </a:r>
          </a:p>
          <a:p>
            <a:pPr marL="0" indent="0">
              <a:buNone/>
            </a:pPr>
            <a:r>
              <a:rPr lang="en-US" dirty="0"/>
              <a:t>   under-aerated…maybe </a:t>
            </a:r>
          </a:p>
          <a:p>
            <a:pPr marL="0" indent="0">
              <a:buNone/>
            </a:pPr>
            <a:r>
              <a:rPr lang="en-US" dirty="0"/>
              <a:t>   questioning this decision.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THIS IS NORMAL. </a:t>
            </a:r>
          </a:p>
          <a:p>
            <a:pPr marL="0" indent="0">
              <a:buNone/>
            </a:pPr>
            <a:r>
              <a:rPr lang="en-US" dirty="0"/>
              <a:t>      USE YOUR VERTICAL ADVISORY.</a:t>
            </a:r>
          </a:p>
          <a:p>
            <a:pPr marL="0" indent="0">
              <a:buNone/>
            </a:pPr>
            <a:r>
              <a:rPr lang="en-US" dirty="0"/>
              <a:t>         Spend 5 min. with a flower,</a:t>
            </a:r>
          </a:p>
          <a:p>
            <a:pPr marL="0" indent="0">
              <a:buNone/>
            </a:pPr>
            <a:r>
              <a:rPr lang="en-US" dirty="0"/>
              <a:t>	    or a puppy (or a fox…).</a:t>
            </a:r>
          </a:p>
          <a:p>
            <a:pPr marL="0" indent="0">
              <a:buNone/>
            </a:pPr>
            <a:r>
              <a:rPr lang="en-US" dirty="0"/>
              <a:t>          </a:t>
            </a:r>
          </a:p>
          <a:p>
            <a:pPr marL="0" indent="0">
              <a:buNone/>
            </a:pPr>
            <a:r>
              <a:rPr lang="en-US" dirty="0"/>
              <a:t>        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78" r="5555" b="44444"/>
          <a:stretch/>
        </p:blipFill>
        <p:spPr>
          <a:xfrm>
            <a:off x="6553200" y="5054409"/>
            <a:ext cx="2420639" cy="1754086"/>
          </a:xfrm>
          <a:prstGeom prst="rect">
            <a:avLst/>
          </a:prstGeom>
        </p:spPr>
      </p:pic>
      <p:pic>
        <p:nvPicPr>
          <p:cNvPr id="222212" name="Picture 4" descr="Image result for flower images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74" t="12128" r="11259" b="12872"/>
          <a:stretch/>
        </p:blipFill>
        <p:spPr bwMode="auto">
          <a:xfrm>
            <a:off x="304800" y="5029200"/>
            <a:ext cx="12192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G_7490">
            <a:hlinkClick r:id="" action="ppaction://media"/>
            <a:extLst>
              <a:ext uri="{FF2B5EF4-FFF2-40B4-BE49-F238E27FC236}">
                <a16:creationId xmlns:a16="http://schemas.microsoft.com/office/drawing/2014/main" id="{1F7DC8BB-ED5C-4BC2-8608-BA0F707B934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562600" y="152399"/>
            <a:ext cx="3352800" cy="4343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4726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4" dur="4291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45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50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FF00"/>
                </a:solidFill>
              </a:rPr>
              <a:t>Johns Hopkins Medicine</a:t>
            </a:r>
          </a:p>
        </p:txBody>
      </p:sp>
      <p:pic>
        <p:nvPicPr>
          <p:cNvPr id="10" name="Content Placeholder 9" descr="005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04800" y="1295400"/>
            <a:ext cx="3886200" cy="5181600"/>
          </a:xfrm>
        </p:spPr>
      </p:pic>
      <p:pic>
        <p:nvPicPr>
          <p:cNvPr id="9" name="Content Placeholder 8" descr="0001b.JPG"/>
          <p:cNvPicPr>
            <a:picLocks noGrp="1" noChangeAspect="1"/>
          </p:cNvPicPr>
          <p:nvPr>
            <p:ph sz="quarter" idx="3"/>
          </p:nvPr>
        </p:nvPicPr>
        <p:blipFill>
          <a:blip r:embed="rId3" cstate="print"/>
          <a:srcRect l="14757" t="7904" r="6925" b="8557"/>
          <a:stretch>
            <a:fillRect/>
          </a:stretch>
        </p:blipFill>
        <p:spPr>
          <a:xfrm>
            <a:off x="4724400" y="3962400"/>
            <a:ext cx="3352800" cy="2682240"/>
          </a:xfrm>
        </p:spPr>
      </p:pic>
      <p:pic>
        <p:nvPicPr>
          <p:cNvPr id="12" name="Content Placeholder 11" descr="011b.JPG"/>
          <p:cNvPicPr>
            <a:picLocks noGrp="1" noChangeAspect="1"/>
          </p:cNvPicPr>
          <p:nvPr>
            <p:ph sz="quarter" idx="2"/>
          </p:nvPr>
        </p:nvPicPr>
        <p:blipFill>
          <a:blip r:embed="rId4" cstate="print"/>
          <a:stretch>
            <a:fillRect/>
          </a:stretch>
        </p:blipFill>
        <p:spPr>
          <a:xfrm>
            <a:off x="5562600" y="1249637"/>
            <a:ext cx="1752600" cy="2619375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Content Placeholder 10" descr="001a.JPG"/>
          <p:cNvPicPr>
            <a:picLocks noGrp="1" noChangeAspect="1"/>
          </p:cNvPicPr>
          <p:nvPr>
            <p:ph sz="quarter" idx="4294967295"/>
          </p:nvPr>
        </p:nvPicPr>
        <p:blipFill>
          <a:blip r:embed="rId2" cstate="print"/>
          <a:srcRect t="13889" r="12516"/>
          <a:stretch>
            <a:fillRect/>
          </a:stretch>
        </p:blipFill>
        <p:spPr>
          <a:xfrm>
            <a:off x="0" y="1"/>
            <a:ext cx="4439264" cy="3276600"/>
          </a:xfrm>
        </p:spPr>
      </p:pic>
      <p:pic>
        <p:nvPicPr>
          <p:cNvPr id="12" name="Content Placeholder 11" descr="001j.JPG"/>
          <p:cNvPicPr>
            <a:picLocks noGrp="1" noChangeAspect="1"/>
          </p:cNvPicPr>
          <p:nvPr>
            <p:ph sz="quarter" idx="4294967295"/>
          </p:nvPr>
        </p:nvPicPr>
        <p:blipFill>
          <a:blip r:embed="rId3" cstate="print"/>
          <a:srcRect l="19663" t="19356" r="8443" b="53317"/>
          <a:stretch>
            <a:fillRect/>
          </a:stretch>
        </p:blipFill>
        <p:spPr>
          <a:xfrm>
            <a:off x="304800" y="1790701"/>
            <a:ext cx="8915399" cy="2971800"/>
          </a:xfrm>
        </p:spPr>
      </p:pic>
      <p:pic>
        <p:nvPicPr>
          <p:cNvPr id="16" name="Content Placeholder 15" descr="031ca.JPG"/>
          <p:cNvPicPr>
            <a:picLocks noGrp="1" noChangeAspect="1"/>
          </p:cNvPicPr>
          <p:nvPr>
            <p:ph sz="quarter" idx="4294967295"/>
          </p:nvPr>
        </p:nvPicPr>
        <p:blipFill>
          <a:blip r:embed="rId4" cstate="print"/>
          <a:srcRect l="7835" r="11208" b="19942"/>
          <a:stretch>
            <a:fillRect/>
          </a:stretch>
        </p:blipFill>
        <p:spPr>
          <a:xfrm>
            <a:off x="3505200" y="4307619"/>
            <a:ext cx="3200400" cy="237449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381000"/>
            <a:ext cx="9144000" cy="3657600"/>
          </a:xfrm>
        </p:spPr>
        <p:txBody>
          <a:bodyPr/>
          <a:lstStyle/>
          <a:p>
            <a:r>
              <a:rPr lang="en-US" sz="5400" b="1" dirty="0">
                <a:solidFill>
                  <a:srgbClr val="FF66FF"/>
                </a:solidFill>
              </a:rPr>
              <a:t>LOVING THE LOWER EXTREMITY</a:t>
            </a:r>
            <a:br>
              <a:rPr lang="en-US" dirty="0">
                <a:solidFill>
                  <a:srgbClr val="FF66FF"/>
                </a:solidFill>
              </a:rPr>
            </a:br>
            <a:r>
              <a:rPr lang="en-US" sz="2400" dirty="0">
                <a:solidFill>
                  <a:srgbClr val="FF66FF"/>
                </a:solidFill>
              </a:rPr>
              <a:t>(</a:t>
            </a:r>
            <a:r>
              <a:rPr lang="en-US" sz="2400" b="1" dirty="0">
                <a:solidFill>
                  <a:srgbClr val="FF66FF"/>
                </a:solidFill>
              </a:rPr>
              <a:t>EVEN IF YOU ARE FROM HOPKINS SOM)</a:t>
            </a:r>
            <a:br>
              <a:rPr lang="en-US" sz="2400" dirty="0">
                <a:solidFill>
                  <a:srgbClr val="FF66FF"/>
                </a:solidFill>
              </a:rPr>
            </a:br>
            <a:br>
              <a:rPr lang="en-US" sz="2400" dirty="0">
                <a:solidFill>
                  <a:srgbClr val="FF33CC"/>
                </a:solidFill>
              </a:rPr>
            </a:br>
            <a:r>
              <a:rPr lang="en-US" dirty="0">
                <a:solidFill>
                  <a:srgbClr val="CC3399"/>
                </a:solidFill>
              </a:rPr>
              <a:t> </a:t>
            </a:r>
            <a:r>
              <a:rPr lang="en-US" sz="4000" b="1" dirty="0">
                <a:solidFill>
                  <a:srgbClr val="FFFF00"/>
                </a:solidFill>
              </a:rPr>
              <a:t>‘THE HAND IS JUST A WEAK FOOT’</a:t>
            </a:r>
          </a:p>
        </p:txBody>
      </p:sp>
      <p:sp>
        <p:nvSpPr>
          <p:cNvPr id="9625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28600" y="3810000"/>
            <a:ext cx="8686800" cy="2590800"/>
          </a:xfrm>
        </p:spPr>
        <p:txBody>
          <a:bodyPr/>
          <a:lstStyle/>
          <a:p>
            <a:r>
              <a:rPr lang="en-US" sz="4800" b="1" dirty="0">
                <a:solidFill>
                  <a:srgbClr val="FF66FF"/>
                </a:solidFill>
              </a:rPr>
              <a:t>DONNA MAGID, MD, MEd</a:t>
            </a:r>
          </a:p>
          <a:p>
            <a:r>
              <a:rPr lang="en-US" sz="2000" dirty="0"/>
              <a:t>DIRECTOR, HORIZONTAL STRAND in DX’C IMAGING</a:t>
            </a:r>
          </a:p>
          <a:p>
            <a:r>
              <a:rPr lang="en-US" sz="2000" dirty="0"/>
              <a:t>PROFESSOR, DX’C IMAGING, ORTHOPAEDIC SURGERY, AND FUNCTIONAL ANATOMY/EVOLUTION</a:t>
            </a:r>
          </a:p>
          <a:p>
            <a:r>
              <a:rPr lang="en-US" sz="2400" dirty="0"/>
              <a:t>WebMD Mentor of the Year</a:t>
            </a:r>
          </a:p>
          <a:p>
            <a:r>
              <a:rPr lang="en-US" sz="2400" dirty="0"/>
              <a:t>Medscape Health Hero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p-Down Arrow 1"/>
          <p:cNvSpPr/>
          <p:nvPr/>
        </p:nvSpPr>
        <p:spPr bwMode="auto">
          <a:xfrm>
            <a:off x="1752600" y="2133600"/>
            <a:ext cx="228600" cy="457200"/>
          </a:xfrm>
          <a:prstGeom prst="upDownArrow">
            <a:avLst/>
          </a:prstGeom>
          <a:solidFill>
            <a:srgbClr val="FF66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116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4800" b="1" dirty="0">
                <a:solidFill>
                  <a:srgbClr val="FF66FF"/>
                </a:solidFill>
              </a:rPr>
              <a:t>OBJECTIVES: LE</a:t>
            </a:r>
            <a:br>
              <a:rPr lang="en-US" sz="4800" b="1" dirty="0">
                <a:solidFill>
                  <a:srgbClr val="FF66FF"/>
                </a:solidFill>
              </a:rPr>
            </a:br>
            <a:r>
              <a:rPr lang="en-US" sz="2800" b="1" dirty="0">
                <a:solidFill>
                  <a:srgbClr val="FF66FF"/>
                </a:solidFill>
              </a:rPr>
              <a:t>(LOWER EXTREMITY)</a:t>
            </a:r>
            <a:endParaRPr lang="en-US" sz="4800" b="1" dirty="0">
              <a:solidFill>
                <a:srgbClr val="FF66FF"/>
              </a:solidFill>
            </a:endParaRPr>
          </a:p>
        </p:txBody>
      </p:sp>
      <p:sp>
        <p:nvSpPr>
          <p:cNvPr id="1116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" y="1752600"/>
            <a:ext cx="8839200" cy="4800600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b="1" dirty="0">
                <a:solidFill>
                  <a:srgbClr val="FFFF00"/>
                </a:solidFill>
              </a:rPr>
              <a:t>ANATOMY:</a:t>
            </a:r>
            <a:r>
              <a:rPr lang="en-US" sz="2800" b="1" dirty="0"/>
              <a:t> </a:t>
            </a:r>
            <a:r>
              <a:rPr lang="en-US" sz="2400" b="1" dirty="0"/>
              <a:t>DETAILS, TISSUES, </a:t>
            </a:r>
            <a:r>
              <a:rPr lang="en-US" sz="2400" b="1" dirty="0" err="1"/>
              <a:t>FACT</a:t>
            </a:r>
            <a:r>
              <a:rPr lang="en-US" b="1" dirty="0" err="1"/>
              <a:t>s</a:t>
            </a:r>
            <a:r>
              <a:rPr lang="en-US" sz="2000" b="1" dirty="0" err="1"/>
              <a:t>FACT</a:t>
            </a:r>
            <a:r>
              <a:rPr lang="en-US" sz="2800" b="1" dirty="0" err="1"/>
              <a:t>s</a:t>
            </a:r>
            <a:r>
              <a:rPr lang="en-US" sz="1800" dirty="0" err="1"/>
              <a:t>FACTS</a:t>
            </a:r>
            <a:r>
              <a:rPr lang="en-US" sz="1800" dirty="0"/>
              <a:t>…….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US" sz="2400" dirty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b="1" dirty="0">
                <a:solidFill>
                  <a:srgbClr val="FFFF00"/>
                </a:solidFill>
              </a:rPr>
              <a:t>RADIOLOGY:</a:t>
            </a:r>
            <a:r>
              <a:rPr lang="en-US" sz="2800" dirty="0"/>
              <a:t> </a:t>
            </a:r>
            <a:r>
              <a:rPr lang="en-US" sz="2000" b="1" dirty="0"/>
              <a:t>WHY IT </a:t>
            </a:r>
            <a:r>
              <a:rPr lang="en-US" sz="2000" b="1" i="1" dirty="0"/>
              <a:t>MATTERS</a:t>
            </a:r>
            <a:r>
              <a:rPr lang="en-US" sz="2000" b="1" dirty="0"/>
              <a:t> CLINICALLY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2000" b="1" dirty="0"/>
              <a:t>                                      BIG-PICTURE INTEGRATION OF FACTS</a:t>
            </a:r>
            <a:r>
              <a:rPr lang="en-US" sz="2800" b="1" dirty="0"/>
              <a:t>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2000" strike="sngStrike" dirty="0"/>
              <a:t>  STEP ONE TEST)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2800" dirty="0"/>
              <a:t>UPRIGHT STANCE AND LEG AXIS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2800" dirty="0"/>
              <a:t>NORMAL GROWTH AND WEIGHT-BEARING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2800" dirty="0"/>
              <a:t>CONSEQUENCES OF LLD </a:t>
            </a:r>
            <a:r>
              <a:rPr lang="en-US" sz="2000" dirty="0"/>
              <a:t>(LEG LENGTH DISCREPANCY)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2800" dirty="0"/>
              <a:t>	   </a:t>
            </a:r>
            <a:r>
              <a:rPr lang="en-US" sz="2000" dirty="0"/>
              <a:t>TREATMENT OF LLD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2000" dirty="0"/>
              <a:t>	    OSTEODISTRACTION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US" sz="2800" dirty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4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solidFill>
                  <a:srgbClr val="FF33CC"/>
                </a:solidFill>
              </a:rPr>
              <a:t>NECESSARY EVILS</a:t>
            </a:r>
          </a:p>
        </p:txBody>
      </p:sp>
      <p:sp>
        <p:nvSpPr>
          <p:cNvPr id="16384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152400" y="1420813"/>
            <a:ext cx="8229600" cy="510540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sz="2400" b="1" dirty="0">
                <a:solidFill>
                  <a:srgbClr val="FFFF00"/>
                </a:solidFill>
              </a:rPr>
              <a:t>STEP ONE</a:t>
            </a:r>
            <a:r>
              <a:rPr lang="en-US" sz="2400" dirty="0"/>
              <a:t> WAS USED AS ‘FILTER’ FOR RESIDENCIES;</a:t>
            </a:r>
          </a:p>
          <a:p>
            <a:pPr>
              <a:buFont typeface="Wingdings" pitchFamily="2" charset="2"/>
              <a:buNone/>
            </a:pPr>
            <a:r>
              <a:rPr lang="en-US" sz="2400" dirty="0"/>
              <a:t>ASSUME </a:t>
            </a:r>
            <a:r>
              <a:rPr lang="en-US" sz="2400" b="1" dirty="0">
                <a:solidFill>
                  <a:srgbClr val="FFFF00"/>
                </a:solidFill>
              </a:rPr>
              <a:t>STEP TWO </a:t>
            </a:r>
            <a:r>
              <a:rPr lang="en-US" sz="2400" dirty="0"/>
              <a:t>NOW</a:t>
            </a:r>
            <a:r>
              <a:rPr lang="en-US" sz="2400" b="1" dirty="0">
                <a:solidFill>
                  <a:srgbClr val="FFFF00"/>
                </a:solidFill>
              </a:rPr>
              <a:t> </a:t>
            </a:r>
            <a:r>
              <a:rPr lang="en-US" sz="2400" dirty="0"/>
              <a:t>WILL BE:</a:t>
            </a:r>
          </a:p>
          <a:p>
            <a:pPr>
              <a:buFont typeface="Wingdings" pitchFamily="2" charset="2"/>
              <a:buNone/>
            </a:pPr>
            <a:r>
              <a:rPr lang="en-US" sz="2400" dirty="0"/>
              <a:t>  KEEP POTENTIAL DOORS OPEN.</a:t>
            </a:r>
          </a:p>
          <a:p>
            <a:pPr>
              <a:buFont typeface="Wingdings" pitchFamily="2" charset="2"/>
              <a:buNone/>
            </a:pPr>
            <a:endParaRPr lang="en-US" sz="2400" dirty="0"/>
          </a:p>
          <a:p>
            <a:pPr>
              <a:buFont typeface="Wingdings" pitchFamily="2" charset="2"/>
              <a:buNone/>
            </a:pPr>
            <a:r>
              <a:rPr lang="en-US" sz="2400" dirty="0"/>
              <a:t>DON’T REINVENT THE WHEEL!</a:t>
            </a:r>
          </a:p>
          <a:p>
            <a:pPr>
              <a:buFont typeface="Wingdings" pitchFamily="2" charset="2"/>
              <a:buNone/>
            </a:pPr>
            <a:endParaRPr lang="en-US" sz="2400" dirty="0"/>
          </a:p>
          <a:p>
            <a:pPr>
              <a:buFont typeface="Wingdings" pitchFamily="2" charset="2"/>
              <a:buNone/>
            </a:pPr>
            <a:endParaRPr lang="en-US" sz="2400" dirty="0"/>
          </a:p>
          <a:p>
            <a:pPr>
              <a:buFont typeface="Wingdings" pitchFamily="2" charset="2"/>
              <a:buNone/>
            </a:pPr>
            <a:r>
              <a:rPr lang="en-US" sz="2400" b="1" dirty="0">
                <a:solidFill>
                  <a:srgbClr val="FFFF00"/>
                </a:solidFill>
              </a:rPr>
              <a:t>USE PEER ADVISORY</a:t>
            </a:r>
            <a:r>
              <a:rPr lang="en-US" sz="2400" dirty="0"/>
              <a:t> AND SURVIVOR ADVICE</a:t>
            </a:r>
          </a:p>
          <a:p>
            <a:pPr>
              <a:buFont typeface="Wingdings" pitchFamily="2" charset="2"/>
              <a:buNone/>
            </a:pPr>
            <a:r>
              <a:rPr lang="en-US" sz="2400" b="1" dirty="0">
                <a:solidFill>
                  <a:srgbClr val="FFFF00"/>
                </a:solidFill>
              </a:rPr>
              <a:t>MAKE MUST-KNOW LISTS</a:t>
            </a:r>
            <a:r>
              <a:rPr lang="en-US" sz="2400" dirty="0"/>
              <a:t> AND THEN…</a:t>
            </a:r>
            <a:r>
              <a:rPr lang="en-US" sz="2400" i="1" dirty="0"/>
              <a:t>KNOW</a:t>
            </a:r>
            <a:r>
              <a:rPr lang="en-US" sz="2400" dirty="0"/>
              <a:t> THEM.</a:t>
            </a:r>
          </a:p>
          <a:p>
            <a:pPr>
              <a:buFont typeface="Wingdings" pitchFamily="2" charset="2"/>
              <a:buNone/>
            </a:pPr>
            <a:endParaRPr lang="en-US" sz="2800" dirty="0"/>
          </a:p>
        </p:txBody>
      </p:sp>
      <p:pic>
        <p:nvPicPr>
          <p:cNvPr id="163847" name="Picture 7" descr="IMG_2476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 l="11793" t="28616" r="10023" b="12584"/>
          <a:stretch>
            <a:fillRect/>
          </a:stretch>
        </p:blipFill>
        <p:spPr>
          <a:xfrm>
            <a:off x="5579058" y="1905000"/>
            <a:ext cx="3442334" cy="2427287"/>
          </a:xfrm>
          <a:noFill/>
          <a:ln/>
        </p:spPr>
      </p:pic>
      <p:sp>
        <p:nvSpPr>
          <p:cNvPr id="2" name="Down Arrow 1"/>
          <p:cNvSpPr/>
          <p:nvPr/>
        </p:nvSpPr>
        <p:spPr bwMode="auto">
          <a:xfrm>
            <a:off x="2215840" y="3657600"/>
            <a:ext cx="408432" cy="826008"/>
          </a:xfrm>
          <a:prstGeom prst="downArrow">
            <a:avLst>
              <a:gd name="adj1" fmla="val 61349"/>
              <a:gd name="adj2" fmla="val 50000"/>
            </a:avLst>
          </a:prstGeom>
          <a:solidFill>
            <a:srgbClr val="FFC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7527" name="Picture 7" descr="IMG_3359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 cstate="print"/>
          <a:srcRect l="9435" t="7547" r="5661"/>
          <a:stretch>
            <a:fillRect/>
          </a:stretch>
        </p:blipFill>
        <p:spPr>
          <a:xfrm>
            <a:off x="914400" y="3733800"/>
            <a:ext cx="3429000" cy="2800350"/>
          </a:xfrm>
          <a:noFill/>
          <a:ln/>
        </p:spPr>
      </p:pic>
      <p:pic>
        <p:nvPicPr>
          <p:cNvPr id="107528" name="Picture 8" descr="IMG_3990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 cstate="print"/>
          <a:srcRect l="13208" r="7547" b="6552"/>
          <a:stretch>
            <a:fillRect/>
          </a:stretch>
        </p:blipFill>
        <p:spPr>
          <a:xfrm>
            <a:off x="0" y="457200"/>
            <a:ext cx="3505200" cy="3100388"/>
          </a:xfrm>
          <a:noFill/>
          <a:ln/>
        </p:spPr>
      </p:pic>
      <p:pic>
        <p:nvPicPr>
          <p:cNvPr id="107529" name="Picture 9" descr="IMG_4093"/>
          <p:cNvPicPr>
            <a:picLocks noChangeAspect="1" noChangeArrowheads="1"/>
          </p:cNvPicPr>
          <p:nvPr/>
        </p:nvPicPr>
        <p:blipFill>
          <a:blip r:embed="rId4" cstate="print"/>
          <a:srcRect l="26042" t="16975" r="31709" b="13583"/>
          <a:stretch>
            <a:fillRect/>
          </a:stretch>
        </p:blipFill>
        <p:spPr bwMode="auto">
          <a:xfrm>
            <a:off x="4945063" y="838200"/>
            <a:ext cx="3892550" cy="4800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2133600"/>
            <a:ext cx="4038600" cy="4038600"/>
          </a:xfrm>
        </p:spPr>
      </p:pic>
      <p:sp>
        <p:nvSpPr>
          <p:cNvPr id="8" name="TextBox 7"/>
          <p:cNvSpPr txBox="1"/>
          <p:nvPr/>
        </p:nvSpPr>
        <p:spPr>
          <a:xfrm>
            <a:off x="457200" y="381000"/>
            <a:ext cx="50292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Let </a:t>
            </a:r>
            <a:r>
              <a:rPr lang="en-US" sz="2000" b="1" dirty="0">
                <a:solidFill>
                  <a:srgbClr val="FFFF00"/>
                </a:solidFill>
              </a:rPr>
              <a:t>IMAGING</a:t>
            </a:r>
            <a:r>
              <a:rPr lang="en-US" sz="2000" b="1" dirty="0"/>
              <a:t> help you understand how all the pieces and parts </a:t>
            </a:r>
          </a:p>
          <a:p>
            <a:r>
              <a:rPr lang="en-US" sz="2000" b="1" dirty="0"/>
              <a:t>form a functional whole– easier to retain than sheer memorization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49" t="8889" r="6259" b="5556"/>
          <a:stretch/>
        </p:blipFill>
        <p:spPr>
          <a:xfrm>
            <a:off x="5334000" y="831776"/>
            <a:ext cx="3055374" cy="367044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45" t="-1471" r="21844" b="1471"/>
          <a:stretch/>
        </p:blipFill>
        <p:spPr>
          <a:xfrm>
            <a:off x="7086600" y="3374380"/>
            <a:ext cx="1905000" cy="3321538"/>
          </a:xfrm>
          <a:prstGeom prst="rect">
            <a:avLst/>
          </a:prstGeom>
        </p:spPr>
      </p:pic>
      <p:sp>
        <p:nvSpPr>
          <p:cNvPr id="2" name="Moon 1"/>
          <p:cNvSpPr/>
          <p:nvPr/>
        </p:nvSpPr>
        <p:spPr bwMode="auto">
          <a:xfrm rot="2580000">
            <a:off x="6359678" y="1469658"/>
            <a:ext cx="712512" cy="2394683"/>
          </a:xfrm>
          <a:prstGeom prst="moon">
            <a:avLst/>
          </a:prstGeom>
          <a:solidFill>
            <a:srgbClr val="92D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9207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 dirty="0">
                <a:solidFill>
                  <a:srgbClr val="FFFF00"/>
                </a:solidFill>
              </a:rPr>
              <a:t>Asymmetric Weight-Bearing:</a:t>
            </a:r>
            <a:br>
              <a:rPr lang="en-US" sz="4000" b="1" dirty="0">
                <a:solidFill>
                  <a:srgbClr val="FFFF00"/>
                </a:solidFill>
              </a:rPr>
            </a:br>
            <a:r>
              <a:rPr lang="en-US" sz="3200" b="1" dirty="0" err="1">
                <a:solidFill>
                  <a:srgbClr val="FFFF00"/>
                </a:solidFill>
              </a:rPr>
              <a:t>Wolffe’s</a:t>
            </a:r>
            <a:r>
              <a:rPr lang="en-US" sz="3200" b="1" dirty="0">
                <a:solidFill>
                  <a:srgbClr val="FFFF00"/>
                </a:solidFill>
              </a:rPr>
              <a:t> Law; Negative Consequences</a:t>
            </a:r>
            <a:br>
              <a:rPr lang="en-US" sz="4000" b="1" dirty="0">
                <a:solidFill>
                  <a:srgbClr val="FFFF00"/>
                </a:solidFill>
              </a:rPr>
            </a:br>
            <a:endParaRPr lang="en-US" sz="2400" b="1" dirty="0">
              <a:solidFill>
                <a:srgbClr val="FFFF00"/>
              </a:solidFill>
            </a:endParaRPr>
          </a:p>
        </p:txBody>
      </p:sp>
      <p:pic>
        <p:nvPicPr>
          <p:cNvPr id="5" name="Content Placeholder 4" descr="More Animals (17).jpg"/>
          <p:cNvPicPr>
            <a:picLocks noGrp="1" noChangeAspect="1"/>
          </p:cNvPicPr>
          <p:nvPr>
            <p:ph sz="half" idx="4294967295"/>
          </p:nvPr>
        </p:nvPicPr>
        <p:blipFill rotWithShape="1">
          <a:blip r:embed="rId3" cstate="print"/>
          <a:srcRect l="11195" t="7407" r="10437" b="9641"/>
          <a:stretch/>
        </p:blipFill>
        <p:spPr>
          <a:xfrm>
            <a:off x="694944" y="1659446"/>
            <a:ext cx="2819400" cy="4991724"/>
          </a:xfrm>
        </p:spPr>
      </p:pic>
      <p:pic>
        <p:nvPicPr>
          <p:cNvPr id="7" name="Picture 8" descr="More Animals (18)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294" t="31507" r="26394" b="2740"/>
          <a:stretch/>
        </p:blipFill>
        <p:spPr>
          <a:xfrm>
            <a:off x="5401056" y="1420814"/>
            <a:ext cx="2904744" cy="5327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ight Arrow 7"/>
          <p:cNvSpPr/>
          <p:nvPr/>
        </p:nvSpPr>
        <p:spPr bwMode="auto">
          <a:xfrm>
            <a:off x="3968496" y="3883368"/>
            <a:ext cx="978408" cy="484632"/>
          </a:xfrm>
          <a:prstGeom prst="rightArrow">
            <a:avLst/>
          </a:prstGeom>
          <a:solidFill>
            <a:srgbClr val="FF66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8682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50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 dirty="0">
                <a:solidFill>
                  <a:srgbClr val="FF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‘STUPID SHOES’ APPROACH</a:t>
            </a:r>
          </a:p>
        </p:txBody>
      </p:sp>
      <p:pic>
        <p:nvPicPr>
          <p:cNvPr id="106504" name="Picture 8" descr="IMG_0806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rcRect t="23227" b="25157"/>
          <a:stretch>
            <a:fillRect/>
          </a:stretch>
        </p:blipFill>
        <p:spPr>
          <a:xfrm>
            <a:off x="1219200" y="3962400"/>
            <a:ext cx="6299200" cy="2438400"/>
          </a:xfrm>
          <a:noFill/>
          <a:ln/>
        </p:spPr>
      </p:pic>
      <p:pic>
        <p:nvPicPr>
          <p:cNvPr id="106505" name="Picture 9" descr="IMG_0800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 cstate="print"/>
          <a:srcRect t="17404" r="13866"/>
          <a:stretch>
            <a:fillRect/>
          </a:stretch>
        </p:blipFill>
        <p:spPr>
          <a:xfrm>
            <a:off x="4953000" y="1524000"/>
            <a:ext cx="3581400" cy="2576513"/>
          </a:xfrm>
          <a:noFill/>
          <a:ln/>
        </p:spPr>
      </p:pic>
      <p:pic>
        <p:nvPicPr>
          <p:cNvPr id="106506" name="Picture 10" descr="IMG_3983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 cstate="print"/>
          <a:srcRect l="24390" t="12946" r="14635" b="24161"/>
          <a:stretch>
            <a:fillRect/>
          </a:stretch>
        </p:blipFill>
        <p:spPr>
          <a:xfrm>
            <a:off x="457200" y="1295400"/>
            <a:ext cx="2362200" cy="2362200"/>
          </a:xfrm>
          <a:noFill/>
          <a:ln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 dirty="0">
                <a:solidFill>
                  <a:srgbClr val="FFFF00"/>
                </a:solidFill>
              </a:rPr>
              <a:t>COMPARATIVE ANATOMY APPROACH</a:t>
            </a:r>
          </a:p>
        </p:txBody>
      </p:sp>
      <p:sp>
        <p:nvSpPr>
          <p:cNvPr id="11264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228600" y="1600200"/>
            <a:ext cx="5486400" cy="502920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sz="2800" dirty="0"/>
              <a:t>4-LEGGED ANIMALS’ SPINE, PELVIS AND LE</a:t>
            </a:r>
          </a:p>
          <a:p>
            <a:pPr>
              <a:buFont typeface="Wingdings" pitchFamily="2" charset="2"/>
              <a:buNone/>
            </a:pPr>
            <a:endParaRPr lang="en-US" sz="2800" dirty="0"/>
          </a:p>
          <a:p>
            <a:pPr>
              <a:buFont typeface="Wingdings" pitchFamily="2" charset="2"/>
              <a:buNone/>
            </a:pPr>
            <a:r>
              <a:rPr lang="en-US" sz="2000" dirty="0"/>
              <a:t>EVOLUTION OF UE’s OPPOSABLE THUMB</a:t>
            </a:r>
          </a:p>
          <a:p>
            <a:pPr>
              <a:buFont typeface="Wingdings" pitchFamily="2" charset="2"/>
              <a:buNone/>
            </a:pPr>
            <a:endParaRPr lang="en-US" sz="2800" dirty="0"/>
          </a:p>
          <a:p>
            <a:pPr>
              <a:buFont typeface="Wingdings" pitchFamily="2" charset="2"/>
              <a:buNone/>
            </a:pPr>
            <a:r>
              <a:rPr lang="en-US" sz="2800" b="1" dirty="0"/>
              <a:t>CONVERSION TO  LE’s (</a:t>
            </a:r>
            <a:r>
              <a:rPr lang="en-US" sz="2000" b="1" dirty="0"/>
              <a:t>2-point)</a:t>
            </a:r>
            <a:r>
              <a:rPr lang="en-US" sz="2800" b="1" dirty="0"/>
              <a:t> PLANTIGRADE FOOT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         MUSCLES OF GAIT, BALANCE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         CENTER OF GRAVITY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         SHAPES OF BONES, JOINTS</a:t>
            </a:r>
          </a:p>
          <a:p>
            <a:pPr>
              <a:buFont typeface="Wingdings" pitchFamily="2" charset="2"/>
              <a:buNone/>
            </a:pPr>
            <a:endParaRPr lang="en-US" sz="2800" dirty="0"/>
          </a:p>
        </p:txBody>
      </p:sp>
      <p:pic>
        <p:nvPicPr>
          <p:cNvPr id="112650" name="Picture 10" descr="IMG_0297"/>
          <p:cNvPicPr>
            <a:picLocks noChangeAspect="1" noChangeArrowheads="1"/>
          </p:cNvPicPr>
          <p:nvPr/>
        </p:nvPicPr>
        <p:blipFill>
          <a:blip r:embed="rId2" cstate="print"/>
          <a:srcRect l="33566" t="23148" r="20714" b="644"/>
          <a:stretch>
            <a:fillRect/>
          </a:stretch>
        </p:blipFill>
        <p:spPr bwMode="auto">
          <a:xfrm>
            <a:off x="6553200" y="914400"/>
            <a:ext cx="2438400" cy="3048000"/>
          </a:xfrm>
          <a:prstGeom prst="rect">
            <a:avLst/>
          </a:prstGeom>
          <a:noFill/>
        </p:spPr>
      </p:pic>
      <p:pic>
        <p:nvPicPr>
          <p:cNvPr id="112648" name="Picture 8" descr="P1010062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rcRect l="12284" t="4350" r="9746"/>
          <a:stretch>
            <a:fillRect/>
          </a:stretch>
        </p:blipFill>
        <p:spPr>
          <a:xfrm>
            <a:off x="5486400" y="1420813"/>
            <a:ext cx="1219200" cy="4572000"/>
          </a:xfrm>
          <a:noFill/>
          <a:ln/>
        </p:spPr>
      </p:pic>
      <p:pic>
        <p:nvPicPr>
          <p:cNvPr id="112649" name="Picture 9" descr="P1010034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 cstate="print"/>
          <a:srcRect t="14764" r="14656" b="26833"/>
          <a:stretch>
            <a:fillRect/>
          </a:stretch>
        </p:blipFill>
        <p:spPr>
          <a:xfrm>
            <a:off x="6096000" y="4724400"/>
            <a:ext cx="2819400" cy="1447800"/>
          </a:xfrm>
          <a:noFill/>
          <a:ln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FFFF00"/>
                </a:solidFill>
                <a:effectLst/>
              </a:rPr>
              <a:t>Comparative: </a:t>
            </a:r>
            <a:br>
              <a:rPr lang="en-US" b="1" dirty="0">
                <a:solidFill>
                  <a:srgbClr val="FFFF00"/>
                </a:solidFill>
                <a:effectLst/>
              </a:rPr>
            </a:br>
            <a:r>
              <a:rPr lang="en-US" b="1" dirty="0">
                <a:solidFill>
                  <a:srgbClr val="FFFF00"/>
                </a:solidFill>
                <a:effectLst/>
              </a:rPr>
              <a:t> Elephant, Giraffe Toes</a:t>
            </a:r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13" t="20133" b="16638"/>
          <a:stretch/>
        </p:blipFill>
        <p:spPr>
          <a:xfrm>
            <a:off x="0" y="1524000"/>
            <a:ext cx="5822238" cy="2971800"/>
          </a:xfrm>
        </p:spPr>
      </p:pic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582" t="27195" r="37625" b="31020"/>
          <a:stretch/>
        </p:blipFill>
        <p:spPr>
          <a:xfrm>
            <a:off x="5715000" y="1981200"/>
            <a:ext cx="3200397" cy="3733800"/>
          </a:xfrm>
        </p:spPr>
      </p:pic>
    </p:spTree>
    <p:extLst>
      <p:ext uri="{BB962C8B-B14F-4D97-AF65-F5344CB8AC3E}">
        <p14:creationId xmlns:p14="http://schemas.microsoft.com/office/powerpoint/2010/main" val="32580156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8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6858000" cy="1143000"/>
          </a:xfrm>
        </p:spPr>
        <p:txBody>
          <a:bodyPr/>
          <a:lstStyle/>
          <a:p>
            <a:r>
              <a:rPr lang="en-US" sz="4000" b="1" dirty="0">
                <a:solidFill>
                  <a:srgbClr val="FF33CC"/>
                </a:solidFill>
              </a:rPr>
              <a:t>UPRIGHT POSTURE:</a:t>
            </a:r>
            <a:br>
              <a:rPr lang="en-US" sz="4000" b="1" dirty="0">
                <a:solidFill>
                  <a:srgbClr val="FF33CC"/>
                </a:solidFill>
              </a:rPr>
            </a:br>
            <a:r>
              <a:rPr lang="en-US" sz="4000" b="1" dirty="0">
                <a:solidFill>
                  <a:srgbClr val="FF33CC"/>
                </a:solidFill>
              </a:rPr>
              <a:t> NEW STRESS</a:t>
            </a:r>
            <a:r>
              <a:rPr lang="en-US" sz="4000" dirty="0">
                <a:solidFill>
                  <a:srgbClr val="FF33CC"/>
                </a:solidFill>
              </a:rPr>
              <a:t> </a:t>
            </a:r>
          </a:p>
        </p:txBody>
      </p:sp>
      <p:sp>
        <p:nvSpPr>
          <p:cNvPr id="113669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228600" y="1981200"/>
            <a:ext cx="4038600" cy="4876800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US" sz="18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US" sz="18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US" sz="18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US" sz="1800" dirty="0"/>
          </a:p>
        </p:txBody>
      </p:sp>
      <p:pic>
        <p:nvPicPr>
          <p:cNvPr id="113671" name="Picture 7" descr="IMG_4097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 l="15681" t="13680" r="7641" b="29528"/>
          <a:stretch>
            <a:fillRect/>
          </a:stretch>
        </p:blipFill>
        <p:spPr>
          <a:xfrm>
            <a:off x="4114800" y="2933700"/>
            <a:ext cx="4800600" cy="3124200"/>
          </a:xfrm>
          <a:noFill/>
          <a:ln/>
        </p:spPr>
      </p:pic>
      <p:sp>
        <p:nvSpPr>
          <p:cNvPr id="113672" name="Text Box 8"/>
          <p:cNvSpPr txBox="1">
            <a:spLocks noChangeArrowheads="1"/>
          </p:cNvSpPr>
          <p:nvPr/>
        </p:nvSpPr>
        <p:spPr bwMode="auto">
          <a:xfrm>
            <a:off x="4953000" y="6324600"/>
            <a:ext cx="41910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/>
              <a:t>BALTIMORE SUN, NYTIMES, 12/07</a:t>
            </a:r>
          </a:p>
        </p:txBody>
      </p:sp>
      <p:pic>
        <p:nvPicPr>
          <p:cNvPr id="113673" name="Picture 9" descr="aP1010008"/>
          <p:cNvPicPr>
            <a:picLocks noChangeAspect="1" noChangeArrowheads="1"/>
          </p:cNvPicPr>
          <p:nvPr/>
        </p:nvPicPr>
        <p:blipFill>
          <a:blip r:embed="rId4" cstate="print"/>
          <a:srcRect l="24382" t="22424" r="10915" b="24149"/>
          <a:stretch>
            <a:fillRect/>
          </a:stretch>
        </p:blipFill>
        <p:spPr bwMode="auto">
          <a:xfrm>
            <a:off x="6781800" y="152400"/>
            <a:ext cx="1828800" cy="2012762"/>
          </a:xfrm>
          <a:prstGeom prst="rect">
            <a:avLst/>
          </a:prstGeom>
          <a:noFill/>
        </p:spPr>
      </p:pic>
      <p:sp>
        <p:nvSpPr>
          <p:cNvPr id="113674" name="Text Box 10"/>
          <p:cNvSpPr txBox="1">
            <a:spLocks noChangeArrowheads="1"/>
          </p:cNvSpPr>
          <p:nvPr/>
        </p:nvSpPr>
        <p:spPr bwMode="auto">
          <a:xfrm>
            <a:off x="5867400" y="2133600"/>
            <a:ext cx="3048000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600" dirty="0"/>
              <a:t>American Dime Museum</a:t>
            </a:r>
          </a:p>
        </p:txBody>
      </p:sp>
      <p:pic>
        <p:nvPicPr>
          <p:cNvPr id="113676" name="Picture 12" descr="fa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4799" y="1447800"/>
            <a:ext cx="3760149" cy="5029200"/>
          </a:xfrm>
          <a:prstGeom prst="rect">
            <a:avLst/>
          </a:prstGeom>
          <a:noFill/>
        </p:spPr>
      </p:pic>
      <p:pic>
        <p:nvPicPr>
          <p:cNvPr id="222210" name="Picture 2" descr="Image result for cartoon, people looking at cell phone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52" t="9711" r="23686" b="9661"/>
          <a:stretch/>
        </p:blipFill>
        <p:spPr bwMode="auto">
          <a:xfrm>
            <a:off x="2743200" y="4648200"/>
            <a:ext cx="1143000" cy="1741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97908" y="543312"/>
            <a:ext cx="8305800" cy="51337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2800" b="1" dirty="0">
                <a:solidFill>
                  <a:srgbClr val="FFFF00"/>
                </a:solidFill>
              </a:rPr>
              <a:t>SPINAL CURVES</a:t>
            </a:r>
            <a:r>
              <a:rPr lang="en-US" sz="2800" dirty="0"/>
              <a:t>: </a:t>
            </a:r>
            <a:r>
              <a:rPr lang="en-US" sz="2400" dirty="0"/>
              <a:t>LUMBAR LORDOSIS UNIQUE  TO UPRIGHT POSTURE (ARCH)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US" sz="28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2800" b="1" dirty="0">
                <a:solidFill>
                  <a:srgbClr val="FFFF00"/>
                </a:solidFill>
              </a:rPr>
              <a:t>CENTER OF GRAVITY: </a:t>
            </a:r>
            <a:r>
              <a:rPr lang="en-US" sz="2000" b="1" dirty="0">
                <a:solidFill>
                  <a:srgbClr val="FFFF00"/>
                </a:solidFill>
              </a:rPr>
              <a:t>‘ PLUMB LINE’</a:t>
            </a:r>
            <a:endParaRPr lang="en-US" sz="28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2800" b="1" dirty="0">
                <a:solidFill>
                  <a:srgbClr val="FFFF00"/>
                </a:solidFill>
              </a:rPr>
              <a:t>  HEAD </a:t>
            </a:r>
            <a:r>
              <a:rPr lang="en-US" sz="2000" b="1" dirty="0">
                <a:solidFill>
                  <a:srgbClr val="FFFF00"/>
                </a:solidFill>
              </a:rPr>
              <a:t>CENTERS OVER </a:t>
            </a:r>
            <a:r>
              <a:rPr lang="en-US" sz="2800" b="1" dirty="0">
                <a:solidFill>
                  <a:srgbClr val="FFFF00"/>
                </a:solidFill>
              </a:rPr>
              <a:t>SACRUM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2800" b="1" dirty="0">
                <a:solidFill>
                  <a:srgbClr val="FFFF00"/>
                </a:solidFill>
              </a:rPr>
              <a:t>      </a:t>
            </a:r>
            <a:r>
              <a:rPr lang="en-US" sz="2000" dirty="0"/>
              <a:t>SHIFTS FORWARD IN PREGNANCY</a:t>
            </a:r>
            <a:endParaRPr lang="en-US" sz="2000" b="1" dirty="0">
              <a:solidFill>
                <a:srgbClr val="FFFF00"/>
              </a:solidFill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2400" b="1" dirty="0">
                <a:solidFill>
                  <a:srgbClr val="FFFF00"/>
                </a:solidFill>
              </a:rPr>
              <a:t>     </a:t>
            </a:r>
            <a:r>
              <a:rPr lang="en-US" sz="2000" dirty="0"/>
              <a:t>  MODIFIES AS GO UPHILL, DOWNHILL, CARRY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US" sz="28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2800" b="1" dirty="0">
                <a:solidFill>
                  <a:srgbClr val="FFFF00"/>
                </a:solidFill>
              </a:rPr>
              <a:t>KNEE </a:t>
            </a:r>
            <a:r>
              <a:rPr lang="en-US" sz="2800" b="1" dirty="0">
                <a:solidFill>
                  <a:srgbClr val="FFFF00"/>
                </a:solidFill>
                <a:sym typeface="Wingdings" pitchFamily="2" charset="2"/>
              </a:rPr>
              <a:t></a:t>
            </a:r>
            <a:r>
              <a:rPr lang="en-US" sz="2800" b="1" dirty="0">
                <a:solidFill>
                  <a:srgbClr val="FFFF00"/>
                </a:solidFill>
              </a:rPr>
              <a:t> FULCRUM</a:t>
            </a:r>
            <a:r>
              <a:rPr lang="en-US" sz="2800" dirty="0"/>
              <a:t>, PATELLA </a:t>
            </a:r>
            <a:r>
              <a:rPr lang="en-US" sz="2800" dirty="0">
                <a:sym typeface="Wingdings" pitchFamily="2" charset="2"/>
              </a:rPr>
              <a:t></a:t>
            </a:r>
            <a:r>
              <a:rPr lang="en-US" sz="2800" dirty="0"/>
              <a:t> LEVER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US" sz="28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2800" b="1" dirty="0">
                <a:solidFill>
                  <a:srgbClr val="FFFF00"/>
                </a:solidFill>
              </a:rPr>
              <a:t>BI-ARCHED FOOT </a:t>
            </a:r>
            <a:r>
              <a:rPr lang="en-US" sz="2000" b="1" dirty="0">
                <a:solidFill>
                  <a:srgbClr val="FFFF00"/>
                </a:solidFill>
              </a:rPr>
              <a:t>FOR STABILITY</a:t>
            </a:r>
            <a:r>
              <a:rPr lang="en-US" sz="2000" b="1" dirty="0"/>
              <a:t>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2800" dirty="0"/>
              <a:t>      </a:t>
            </a:r>
            <a:r>
              <a:rPr lang="en-US" sz="2400" dirty="0"/>
              <a:t>AT REST or IN MOTION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2400" dirty="0"/>
              <a:t>       LOSS OF TOES’ AGILITY</a:t>
            </a:r>
          </a:p>
        </p:txBody>
      </p:sp>
      <p:sp>
        <p:nvSpPr>
          <p:cNvPr id="7" name="Moon 6"/>
          <p:cNvSpPr/>
          <p:nvPr/>
        </p:nvSpPr>
        <p:spPr bwMode="auto">
          <a:xfrm rot="5400000">
            <a:off x="-149225" y="5486400"/>
            <a:ext cx="1371600" cy="762000"/>
          </a:xfrm>
          <a:prstGeom prst="moon">
            <a:avLst/>
          </a:prstGeom>
          <a:solidFill>
            <a:srgbClr val="FF33CC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2" name="AutoShape 2" descr="Image result for posture walking uphil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AutoShape 4" descr="Image result for posture walking uphill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/>
          <a:srcRect l="2787" t="6364" r="47377"/>
          <a:stretch/>
        </p:blipFill>
        <p:spPr>
          <a:xfrm>
            <a:off x="6038144" y="1066800"/>
            <a:ext cx="1447800" cy="1471612"/>
          </a:xfrm>
          <a:prstGeom prst="rect">
            <a:avLst/>
          </a:prstGeom>
        </p:spPr>
      </p:pic>
      <p:sp>
        <p:nvSpPr>
          <p:cNvPr id="11" name="AutoShape 6" descr="Image result for spine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3"/>
          <a:srcRect l="11105" r="50648"/>
          <a:stretch/>
        </p:blipFill>
        <p:spPr>
          <a:xfrm>
            <a:off x="7779101" y="636669"/>
            <a:ext cx="983899" cy="5649831"/>
          </a:xfrm>
          <a:prstGeom prst="rect">
            <a:avLst/>
          </a:prstGeom>
        </p:spPr>
      </p:pic>
      <p:sp>
        <p:nvSpPr>
          <p:cNvPr id="13" name="Down Arrow 12"/>
          <p:cNvSpPr/>
          <p:nvPr/>
        </p:nvSpPr>
        <p:spPr bwMode="auto">
          <a:xfrm>
            <a:off x="8098721" y="985084"/>
            <a:ext cx="464078" cy="4953000"/>
          </a:xfrm>
          <a:prstGeom prst="down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FFFF00"/>
                </a:solidFill>
                <a:effectLst/>
              </a:rPr>
              <a:t>Normal Ankle Mortise </a:t>
            </a:r>
            <a:br>
              <a:rPr lang="en-US" b="1" dirty="0">
                <a:solidFill>
                  <a:srgbClr val="FFFF00"/>
                </a:solidFill>
                <a:effectLst/>
              </a:rPr>
            </a:br>
            <a:r>
              <a:rPr lang="en-US" sz="3600" dirty="0">
                <a:solidFill>
                  <a:srgbClr val="FFFF00"/>
                </a:solidFill>
                <a:effectLst/>
              </a:rPr>
              <a:t>Stabilized by </a:t>
            </a:r>
            <a:r>
              <a:rPr lang="en-US" sz="3600" b="1" dirty="0">
                <a:solidFill>
                  <a:srgbClr val="FF66FF"/>
                </a:solidFill>
                <a:effectLst/>
              </a:rPr>
              <a:t>ligaments</a:t>
            </a:r>
          </a:p>
        </p:txBody>
      </p:sp>
      <p:pic>
        <p:nvPicPr>
          <p:cNvPr id="5" name="Content Placeholder 4" descr="AA1c NL MORT VW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31509" t="25228" r="22262" b="2453"/>
          <a:stretch>
            <a:fillRect/>
          </a:stretch>
        </p:blipFill>
        <p:spPr>
          <a:xfrm>
            <a:off x="457200" y="1600200"/>
            <a:ext cx="2819400" cy="4849368"/>
          </a:xfrm>
        </p:spPr>
      </p:pic>
      <p:sp>
        <p:nvSpPr>
          <p:cNvPr id="7" name="Half Frame 6"/>
          <p:cNvSpPr/>
          <p:nvPr/>
        </p:nvSpPr>
        <p:spPr bwMode="auto">
          <a:xfrm>
            <a:off x="3429000" y="1612900"/>
            <a:ext cx="1295400" cy="1905000"/>
          </a:xfrm>
          <a:prstGeom prst="halfFrame">
            <a:avLst>
              <a:gd name="adj1" fmla="val 33333"/>
              <a:gd name="adj2" fmla="val 33333"/>
            </a:avLst>
          </a:prstGeom>
          <a:solidFill>
            <a:srgbClr val="00B0F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0" name="Half Frame 9"/>
          <p:cNvSpPr/>
          <p:nvPr/>
        </p:nvSpPr>
        <p:spPr bwMode="auto">
          <a:xfrm rot="5400000">
            <a:off x="4076700" y="990600"/>
            <a:ext cx="1295400" cy="2514600"/>
          </a:xfrm>
          <a:prstGeom prst="halfFrame">
            <a:avLst/>
          </a:prstGeom>
          <a:solidFill>
            <a:srgbClr val="00B0F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1" name="Flowchart: Decision 10"/>
          <p:cNvSpPr/>
          <p:nvPr/>
        </p:nvSpPr>
        <p:spPr bwMode="auto">
          <a:xfrm>
            <a:off x="2133600" y="2667000"/>
            <a:ext cx="914400" cy="381000"/>
          </a:xfrm>
          <a:prstGeom prst="flowChartDecision">
            <a:avLst/>
          </a:prstGeom>
          <a:solidFill>
            <a:srgbClr val="FF66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6" name="Rectangle 5"/>
          <p:cNvSpPr/>
          <p:nvPr/>
        </p:nvSpPr>
        <p:spPr bwMode="auto">
          <a:xfrm>
            <a:off x="4114800" y="2247900"/>
            <a:ext cx="1295400" cy="1143000"/>
          </a:xfrm>
          <a:prstGeom prst="rect">
            <a:avLst/>
          </a:prstGeom>
          <a:solidFill>
            <a:srgbClr val="92D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2" name="Flowchart: Decision 11"/>
          <p:cNvSpPr/>
          <p:nvPr/>
        </p:nvSpPr>
        <p:spPr bwMode="auto">
          <a:xfrm rot="16200000" flipH="1">
            <a:off x="647700" y="3238500"/>
            <a:ext cx="914400" cy="381000"/>
          </a:xfrm>
          <a:prstGeom prst="flowChartDecision">
            <a:avLst/>
          </a:prstGeom>
          <a:solidFill>
            <a:srgbClr val="FF66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667" r="39166" b="50000"/>
          <a:stretch/>
        </p:blipFill>
        <p:spPr>
          <a:xfrm>
            <a:off x="5562600" y="3048000"/>
            <a:ext cx="3505200" cy="3441699"/>
          </a:xfrm>
          <a:prstGeom prst="rect">
            <a:avLst/>
          </a:prstGeom>
        </p:spPr>
      </p:pic>
      <p:sp>
        <p:nvSpPr>
          <p:cNvPr id="13" name="Flowchart: Decision 12"/>
          <p:cNvSpPr/>
          <p:nvPr/>
        </p:nvSpPr>
        <p:spPr bwMode="auto">
          <a:xfrm rot="5400000">
            <a:off x="2171700" y="3695700"/>
            <a:ext cx="914400" cy="381000"/>
          </a:xfrm>
          <a:prstGeom prst="flowChartDecision">
            <a:avLst/>
          </a:prstGeom>
          <a:solidFill>
            <a:srgbClr val="FF66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940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7813"/>
            <a:ext cx="8915400" cy="1143000"/>
          </a:xfrm>
        </p:spPr>
        <p:txBody>
          <a:bodyPr/>
          <a:lstStyle/>
          <a:p>
            <a:r>
              <a:rPr lang="en-US" sz="3200" b="1" dirty="0">
                <a:solidFill>
                  <a:srgbClr val="FF66FF"/>
                </a:solidFill>
              </a:rPr>
              <a:t>CLINICAL RELEVANCE: ANATOMY</a:t>
            </a:r>
            <a:r>
              <a:rPr lang="en-US" sz="3200" b="1" dirty="0">
                <a:solidFill>
                  <a:srgbClr val="FF66FF"/>
                </a:solidFill>
                <a:sym typeface="Wingdings" pitchFamily="2" charset="2"/>
              </a:rPr>
              <a:t> </a:t>
            </a:r>
            <a:r>
              <a:rPr lang="en-US" sz="3200" b="1" dirty="0">
                <a:solidFill>
                  <a:srgbClr val="FF66FF"/>
                </a:solidFill>
              </a:rPr>
              <a:t>STEPWISE LOGIC </a:t>
            </a:r>
          </a:p>
        </p:txBody>
      </p:sp>
      <p:sp>
        <p:nvSpPr>
          <p:cNvPr id="167941" name="Rectangle 5"/>
          <p:cNvSpPr>
            <a:spLocks noGrp="1" noChangeArrowheads="1"/>
          </p:cNvSpPr>
          <p:nvPr>
            <p:ph sz="half" idx="4294967295"/>
          </p:nvPr>
        </p:nvSpPr>
        <p:spPr>
          <a:xfrm>
            <a:off x="0" y="1600200"/>
            <a:ext cx="5181600" cy="5029200"/>
          </a:xfrm>
        </p:spPr>
        <p:txBody>
          <a:bodyPr/>
          <a:lstStyle/>
          <a:p>
            <a:pPr marL="533400" indent="-533400">
              <a:buNone/>
            </a:pPr>
            <a:r>
              <a:rPr lang="en-US" sz="2800" dirty="0">
                <a:solidFill>
                  <a:srgbClr val="FFFF00"/>
                </a:solidFill>
              </a:rPr>
              <a:t>A) </a:t>
            </a:r>
            <a:r>
              <a:rPr lang="en-US" sz="2800" dirty="0"/>
              <a:t>LIGAMENTOUS COMPROMISE </a:t>
            </a:r>
            <a:r>
              <a:rPr lang="en-US" sz="2000" dirty="0"/>
              <a:t>MEDIAL ANKLE</a:t>
            </a:r>
          </a:p>
          <a:p>
            <a:pPr marL="533400" indent="-533400">
              <a:buNone/>
            </a:pPr>
            <a:r>
              <a:rPr lang="en-US" sz="2800" dirty="0">
                <a:solidFill>
                  <a:srgbClr val="FFFF00"/>
                </a:solidFill>
              </a:rPr>
              <a:t>B) </a:t>
            </a:r>
            <a:r>
              <a:rPr lang="en-US" sz="2800" dirty="0"/>
              <a:t>ANATOMIST-CLINICIAN</a:t>
            </a:r>
          </a:p>
          <a:p>
            <a:pPr marL="533400" indent="-533400">
              <a:buFont typeface="Wingdings" pitchFamily="2" charset="2"/>
              <a:buNone/>
            </a:pPr>
            <a:r>
              <a:rPr lang="en-US" sz="2800" dirty="0"/>
              <a:t>     </a:t>
            </a:r>
            <a:r>
              <a:rPr lang="en-US" sz="2400" dirty="0"/>
              <a:t>REMEMBERS TOUGH </a:t>
            </a:r>
            <a:r>
              <a:rPr lang="en-US" sz="2800" b="1" dirty="0">
                <a:solidFill>
                  <a:srgbClr val="FFFF00"/>
                </a:solidFill>
              </a:rPr>
              <a:t>INTRAOSSEOUS TIB-FIB MEMBRANE </a:t>
            </a:r>
            <a:r>
              <a:rPr lang="en-US" sz="2400" dirty="0">
                <a:solidFill>
                  <a:srgbClr val="FFFF00"/>
                </a:solidFill>
              </a:rPr>
              <a:t>RUNS TO KNEE </a:t>
            </a:r>
            <a:r>
              <a:rPr lang="en-US" sz="2400" b="1" dirty="0">
                <a:solidFill>
                  <a:srgbClr val="FFFF00"/>
                </a:solidFill>
              </a:rPr>
              <a:t>(</a:t>
            </a:r>
            <a:r>
              <a:rPr lang="en-US" sz="2400" b="1" dirty="0">
                <a:solidFill>
                  <a:srgbClr val="FFFF00"/>
                </a:solidFill>
                <a:sym typeface="Wingdings" pitchFamily="2" charset="2"/>
              </a:rPr>
              <a:t></a:t>
            </a:r>
            <a:r>
              <a:rPr lang="en-US" sz="2400" b="1" dirty="0">
                <a:solidFill>
                  <a:srgbClr val="FFFF00"/>
                </a:solidFill>
              </a:rPr>
              <a:t>‘RING’)</a:t>
            </a:r>
          </a:p>
          <a:p>
            <a:pPr marL="533400" indent="-533400">
              <a:buFont typeface="Wingdings" pitchFamily="2" charset="2"/>
              <a:buNone/>
            </a:pPr>
            <a:r>
              <a:rPr lang="en-US" sz="2800" dirty="0">
                <a:solidFill>
                  <a:srgbClr val="FFFF00"/>
                </a:solidFill>
              </a:rPr>
              <a:t>C) </a:t>
            </a:r>
            <a:r>
              <a:rPr lang="en-US" sz="2800" dirty="0"/>
              <a:t>THEREFORE EXAMINES </a:t>
            </a:r>
            <a:r>
              <a:rPr lang="en-US" sz="2800" b="1" dirty="0"/>
              <a:t>KNEE </a:t>
            </a:r>
            <a:r>
              <a:rPr lang="en-US" sz="2800" dirty="0"/>
              <a:t>AND…. </a:t>
            </a:r>
          </a:p>
        </p:txBody>
      </p:sp>
      <p:pic>
        <p:nvPicPr>
          <p:cNvPr id="167944" name="Picture 8" descr="A16a MAISONNV 36 ma ANKLE 1555046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2" cstate="print"/>
          <a:srcRect l="19572" t="41924" r="32852" b="26655"/>
          <a:stretch>
            <a:fillRect/>
          </a:stretch>
        </p:blipFill>
        <p:spPr>
          <a:xfrm>
            <a:off x="5222103" y="1600200"/>
            <a:ext cx="3896497" cy="3581400"/>
          </a:xfrm>
          <a:noFill/>
          <a:ln/>
        </p:spPr>
      </p:pic>
      <p:sp>
        <p:nvSpPr>
          <p:cNvPr id="5" name="Curved Left Arrow 4"/>
          <p:cNvSpPr/>
          <p:nvPr/>
        </p:nvSpPr>
        <p:spPr bwMode="auto">
          <a:xfrm rot="2280000">
            <a:off x="8368531" y="3032868"/>
            <a:ext cx="475879" cy="1447800"/>
          </a:xfrm>
          <a:prstGeom prst="curvedLeftArrow">
            <a:avLst>
              <a:gd name="adj1" fmla="val 25000"/>
              <a:gd name="adj2" fmla="val 50000"/>
              <a:gd name="adj3" fmla="val 0"/>
            </a:avLst>
          </a:prstGeom>
          <a:solidFill>
            <a:srgbClr val="FF99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6" name="Left-Right Arrow 5"/>
          <p:cNvSpPr/>
          <p:nvPr/>
        </p:nvSpPr>
        <p:spPr bwMode="auto">
          <a:xfrm>
            <a:off x="6019800" y="1984149"/>
            <a:ext cx="990600" cy="304800"/>
          </a:xfrm>
          <a:prstGeom prst="leftRightArrow">
            <a:avLst/>
          </a:prstGeom>
          <a:solidFill>
            <a:srgbClr val="FF66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2" name="Explosion 1 1"/>
          <p:cNvSpPr/>
          <p:nvPr/>
        </p:nvSpPr>
        <p:spPr bwMode="auto">
          <a:xfrm>
            <a:off x="6301088" y="2579574"/>
            <a:ext cx="428024" cy="609600"/>
          </a:xfrm>
          <a:prstGeom prst="irregularSeal1">
            <a:avLst/>
          </a:prstGeom>
          <a:solidFill>
            <a:srgbClr val="FF66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3" name="AutoShape 2" descr="Image result for tibia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23238" name="Picture 6" descr="Image result for tibia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722" t="8046" r="33278" b="12643"/>
          <a:stretch/>
        </p:blipFill>
        <p:spPr bwMode="auto">
          <a:xfrm>
            <a:off x="4038600" y="457200"/>
            <a:ext cx="2070100" cy="617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223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966" name="Rectangle 6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457200"/>
            <a:ext cx="5108602" cy="567372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sz="2800" dirty="0"/>
              <a:t>….DISCOVERS </a:t>
            </a:r>
            <a:r>
              <a:rPr lang="en-US" sz="2800" b="1" i="1" dirty="0">
                <a:solidFill>
                  <a:srgbClr val="FFFFCC"/>
                </a:solidFill>
              </a:rPr>
              <a:t>FORCE </a:t>
            </a:r>
            <a:r>
              <a:rPr lang="en-US" sz="2800" dirty="0"/>
              <a:t>  	TRAVELED UP 	MEMBRANE, EXITED 	THROUGH FIBULA 	(</a:t>
            </a:r>
            <a:r>
              <a:rPr lang="en-US" sz="2800" dirty="0">
                <a:sym typeface="Wingdings" pitchFamily="2" charset="2"/>
              </a:rPr>
              <a:t>g  </a:t>
            </a:r>
            <a:r>
              <a:rPr lang="en-US" sz="2800" dirty="0"/>
              <a:t>FRACTURE)</a:t>
            </a:r>
          </a:p>
          <a:p>
            <a:pPr>
              <a:buFont typeface="Wingdings" pitchFamily="2" charset="2"/>
              <a:buNone/>
            </a:pPr>
            <a:endParaRPr lang="en-US" sz="2800" dirty="0"/>
          </a:p>
          <a:p>
            <a:pPr>
              <a:buFont typeface="Wingdings" pitchFamily="2" charset="2"/>
              <a:buNone/>
            </a:pPr>
            <a:r>
              <a:rPr lang="en-US" sz="2400" dirty="0">
                <a:solidFill>
                  <a:srgbClr val="FF33CC"/>
                </a:solidFill>
              </a:rPr>
              <a:t>SHORT- vs LONG-LEG CAST</a:t>
            </a:r>
            <a:r>
              <a:rPr lang="en-US" sz="2400" dirty="0"/>
              <a:t> </a:t>
            </a:r>
            <a:r>
              <a:rPr lang="en-US" sz="2800" dirty="0"/>
              <a:t>: INEVITABLE SWELLING.</a:t>
            </a:r>
            <a:endParaRPr lang="en-US" sz="2400" dirty="0"/>
          </a:p>
          <a:p>
            <a:pPr>
              <a:buFont typeface="Wingdings" pitchFamily="2" charset="2"/>
              <a:buNone/>
            </a:pPr>
            <a:r>
              <a:rPr lang="en-US" sz="2400" dirty="0"/>
              <a:t>FAILURE TO UNDERSTAND </a:t>
            </a:r>
            <a:r>
              <a:rPr lang="en-US" sz="2400" dirty="0">
                <a:sym typeface="Wingdings" pitchFamily="2" charset="2"/>
              </a:rPr>
              <a:t> 	PERMANENT FOOT-DROP</a:t>
            </a:r>
            <a:endParaRPr lang="en-US" sz="2400" dirty="0"/>
          </a:p>
        </p:txBody>
      </p:sp>
      <p:pic>
        <p:nvPicPr>
          <p:cNvPr id="168964" name="Picture 4" descr="A16b MAISONNV 36 mb TIBIA and ankle lks nl on long"/>
          <p:cNvPicPr>
            <a:picLocks noChangeAspect="1" noChangeArrowheads="1"/>
          </p:cNvPicPr>
          <p:nvPr/>
        </p:nvPicPr>
        <p:blipFill>
          <a:blip r:embed="rId2" cstate="print"/>
          <a:srcRect r="14760"/>
          <a:stretch>
            <a:fillRect/>
          </a:stretch>
        </p:blipFill>
        <p:spPr bwMode="auto">
          <a:xfrm>
            <a:off x="5108602" y="609600"/>
            <a:ext cx="4082443" cy="510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8969" name="Line 9"/>
          <p:cNvSpPr>
            <a:spLocks noChangeShapeType="1"/>
          </p:cNvSpPr>
          <p:nvPr/>
        </p:nvSpPr>
        <p:spPr bwMode="auto">
          <a:xfrm flipV="1">
            <a:off x="5181600" y="914400"/>
            <a:ext cx="1600200" cy="1524000"/>
          </a:xfrm>
          <a:prstGeom prst="line">
            <a:avLst/>
          </a:prstGeom>
          <a:noFill/>
          <a:ln w="57150">
            <a:solidFill>
              <a:srgbClr val="FF33CC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9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689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689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896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04799"/>
            <a:ext cx="3886200" cy="4572001"/>
          </a:xfrm>
        </p:spPr>
        <p:txBody>
          <a:bodyPr/>
          <a:lstStyle/>
          <a:p>
            <a:r>
              <a:rPr lang="en-US" sz="3200" b="1" dirty="0">
                <a:solidFill>
                  <a:srgbClr val="FFFF00"/>
                </a:solidFill>
              </a:rPr>
              <a:t>KNEE: </a:t>
            </a:r>
            <a:r>
              <a:rPr lang="en-US" b="1" dirty="0">
                <a:solidFill>
                  <a:srgbClr val="FF33CC"/>
                </a:solidFill>
              </a:rPr>
              <a:t>ANATOMY</a:t>
            </a:r>
            <a:br>
              <a:rPr lang="en-US" b="1" dirty="0">
                <a:solidFill>
                  <a:srgbClr val="FF33CC"/>
                </a:solidFill>
              </a:rPr>
            </a:br>
            <a:br>
              <a:rPr lang="en-US" b="1" dirty="0">
                <a:solidFill>
                  <a:srgbClr val="FF33CC"/>
                </a:solidFill>
              </a:rPr>
            </a:br>
            <a:br>
              <a:rPr lang="en-US" b="1" dirty="0">
                <a:solidFill>
                  <a:srgbClr val="FF33CC"/>
                </a:solidFill>
              </a:rPr>
            </a:br>
            <a:r>
              <a:rPr lang="en-US" b="1" dirty="0">
                <a:solidFill>
                  <a:srgbClr val="FF33CC"/>
                </a:solidFill>
                <a:sym typeface="Wingdings" pitchFamily="2" charset="2"/>
              </a:rPr>
              <a:t> PATHOLOGY</a:t>
            </a:r>
            <a:endParaRPr lang="en-US" b="1" dirty="0">
              <a:solidFill>
                <a:srgbClr val="FF33CC"/>
              </a:solidFill>
            </a:endParaRPr>
          </a:p>
        </p:txBody>
      </p:sp>
      <p:pic>
        <p:nvPicPr>
          <p:cNvPr id="4" name="Content Placeholder 3" descr="A27a NL LAT KNEE no effusio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15619" t="23529" r="24381" b="8559"/>
          <a:stretch>
            <a:fillRect/>
          </a:stretch>
        </p:blipFill>
        <p:spPr>
          <a:xfrm>
            <a:off x="3733800" y="0"/>
            <a:ext cx="5320862" cy="6858000"/>
          </a:xfrm>
        </p:spPr>
      </p:pic>
      <p:sp>
        <p:nvSpPr>
          <p:cNvPr id="5" name="Down Arrow 4"/>
          <p:cNvSpPr/>
          <p:nvPr/>
        </p:nvSpPr>
        <p:spPr bwMode="auto">
          <a:xfrm>
            <a:off x="1676400" y="2362200"/>
            <a:ext cx="484632" cy="978408"/>
          </a:xfrm>
          <a:prstGeom prst="downArrow">
            <a:avLst/>
          </a:prstGeom>
          <a:solidFill>
            <a:srgbClr val="FF99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KNEE DRAWG LAT Bursae.png"/>
          <p:cNvPicPr>
            <a:picLocks noGrp="1" noChangeAspect="1"/>
          </p:cNvPicPr>
          <p:nvPr>
            <p:ph idx="4294967295"/>
          </p:nvPr>
        </p:nvPicPr>
        <p:blipFill rotWithShape="1">
          <a:blip r:embed="rId2" cstate="print"/>
          <a:srcRect l="33333" t="2410" b="1205"/>
          <a:stretch/>
        </p:blipFill>
        <p:spPr>
          <a:xfrm>
            <a:off x="4419600" y="381000"/>
            <a:ext cx="4343400" cy="6217920"/>
          </a:xfrm>
        </p:spPr>
      </p:pic>
      <p:sp>
        <p:nvSpPr>
          <p:cNvPr id="5" name="TextBox 4"/>
          <p:cNvSpPr txBox="1"/>
          <p:nvPr/>
        </p:nvSpPr>
        <p:spPr>
          <a:xfrm>
            <a:off x="0" y="533400"/>
            <a:ext cx="3886199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rgbClr val="FFFF00"/>
                </a:solidFill>
              </a:rPr>
              <a:t>BURSAE</a:t>
            </a:r>
            <a:r>
              <a:rPr lang="en-US" sz="2800" b="1" dirty="0"/>
              <a:t>: SACS OF SYNOVIAL TX. AND FLUID</a:t>
            </a:r>
          </a:p>
          <a:p>
            <a:pPr algn="ctr"/>
            <a:r>
              <a:rPr lang="en-US" sz="2800" b="1" dirty="0"/>
              <a:t> </a:t>
            </a:r>
          </a:p>
          <a:p>
            <a:pPr marL="457200" indent="-457200" algn="ctr">
              <a:buFont typeface="Wingdings" panose="05000000000000000000" pitchFamily="2" charset="2"/>
              <a:buChar char="à"/>
            </a:pPr>
            <a:r>
              <a:rPr lang="en-US" sz="2800" b="1" dirty="0"/>
              <a:t>CUSHIONS THROUGH R.O.M.</a:t>
            </a:r>
          </a:p>
          <a:p>
            <a:pPr marL="457200" indent="-457200" algn="ctr">
              <a:buFont typeface="Wingdings" panose="05000000000000000000" pitchFamily="2" charset="2"/>
              <a:buChar char="à"/>
            </a:pPr>
            <a:endParaRPr lang="en-US" sz="2800" b="1" dirty="0"/>
          </a:p>
          <a:p>
            <a:pPr algn="ctr"/>
            <a:r>
              <a:rPr lang="en-US" sz="2800" b="1" dirty="0">
                <a:sym typeface="Wingdings" panose="05000000000000000000" pitchFamily="2" charset="2"/>
              </a:rPr>
              <a:t></a:t>
            </a:r>
            <a:r>
              <a:rPr lang="en-US" sz="2800" b="1" dirty="0"/>
              <a:t>Also an imaging window into “Worry/Don’t Worry</a:t>
            </a:r>
          </a:p>
        </p:txBody>
      </p:sp>
      <p:cxnSp>
        <p:nvCxnSpPr>
          <p:cNvPr id="7" name="Straight Connector 6"/>
          <p:cNvCxnSpPr/>
          <p:nvPr/>
        </p:nvCxnSpPr>
        <p:spPr bwMode="auto">
          <a:xfrm>
            <a:off x="7543800" y="1447800"/>
            <a:ext cx="609600" cy="68580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5" name="Straight Connector 14"/>
          <p:cNvCxnSpPr/>
          <p:nvPr/>
        </p:nvCxnSpPr>
        <p:spPr bwMode="auto">
          <a:xfrm>
            <a:off x="7924800" y="1066800"/>
            <a:ext cx="228600" cy="91440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81000" y="152400"/>
            <a:ext cx="8229600" cy="1143000"/>
          </a:xfrm>
        </p:spPr>
        <p:txBody>
          <a:bodyPr/>
          <a:lstStyle/>
          <a:p>
            <a:r>
              <a:rPr lang="en-US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‘WORRY/DON’T WORRY’</a:t>
            </a:r>
            <a:br>
              <a:rPr lang="en-US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3200" b="1" dirty="0">
                <a:solidFill>
                  <a:srgbClr val="FF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LOOK FOR CLUES </a:t>
            </a:r>
          </a:p>
        </p:txBody>
      </p:sp>
      <p:pic>
        <p:nvPicPr>
          <p:cNvPr id="4" name="Content Placeholder 3" descr="A27a NL LAT KNEE no effusion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rcRect l="16992" t="20010" r="34542" b="20404"/>
          <a:stretch>
            <a:fillRect/>
          </a:stretch>
        </p:blipFill>
        <p:spPr>
          <a:xfrm>
            <a:off x="304800" y="1295400"/>
            <a:ext cx="3048000" cy="4267200"/>
          </a:xfrm>
        </p:spPr>
      </p:pic>
      <p:pic>
        <p:nvPicPr>
          <p:cNvPr id="7" name="Content Placeholder 6" descr="SZeigler LARGE EFFUSN alleged PVNS tho no sign on outsid film 4483195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rcRect l="13207" t="16226" r="16981"/>
          <a:stretch>
            <a:fillRect/>
          </a:stretch>
        </p:blipFill>
        <p:spPr>
          <a:xfrm>
            <a:off x="4267200" y="1371600"/>
            <a:ext cx="4267200" cy="5359158"/>
          </a:xfrm>
        </p:spPr>
      </p:pic>
      <p:sp>
        <p:nvSpPr>
          <p:cNvPr id="6" name="Right Arrow 5"/>
          <p:cNvSpPr/>
          <p:nvPr/>
        </p:nvSpPr>
        <p:spPr bwMode="auto">
          <a:xfrm>
            <a:off x="990600" y="1676400"/>
            <a:ext cx="597408" cy="304800"/>
          </a:xfrm>
          <a:prstGeom prst="right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8" name="Right Arrow 7"/>
          <p:cNvSpPr/>
          <p:nvPr/>
        </p:nvSpPr>
        <p:spPr bwMode="auto">
          <a:xfrm>
            <a:off x="4572000" y="2057400"/>
            <a:ext cx="368808" cy="304800"/>
          </a:xfrm>
          <a:prstGeom prst="rightArrow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9" name="Left Arrow 8"/>
          <p:cNvSpPr/>
          <p:nvPr/>
        </p:nvSpPr>
        <p:spPr bwMode="auto">
          <a:xfrm>
            <a:off x="5334000" y="1981200"/>
            <a:ext cx="533400" cy="304800"/>
          </a:xfrm>
          <a:prstGeom prst="leftArrow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0" name="Right Arrow 9"/>
          <p:cNvSpPr/>
          <p:nvPr/>
        </p:nvSpPr>
        <p:spPr bwMode="auto">
          <a:xfrm>
            <a:off x="533400" y="2667000"/>
            <a:ext cx="685800" cy="228600"/>
          </a:xfrm>
          <a:prstGeom prst="right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1" name="Explosion 1 10"/>
          <p:cNvSpPr/>
          <p:nvPr/>
        </p:nvSpPr>
        <p:spPr bwMode="auto">
          <a:xfrm>
            <a:off x="5105400" y="2971800"/>
            <a:ext cx="914400" cy="914400"/>
          </a:xfrm>
          <a:prstGeom prst="irregularSeal1">
            <a:avLst/>
          </a:prstGeom>
          <a:solidFill>
            <a:srgbClr val="FF33CC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dirty="0">
              <a:ln>
                <a:solidFill>
                  <a:srgbClr val="FF33CC"/>
                </a:solidFill>
              </a:ln>
              <a:solidFill>
                <a:srgbClr val="FF33CC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33CC"/>
                </a:solidFill>
              </a:rPr>
              <a:t>FLUID-FLUID LEVEL: </a:t>
            </a:r>
            <a:r>
              <a:rPr lang="en-US" dirty="0">
                <a:solidFill>
                  <a:srgbClr val="FFFF00"/>
                </a:solidFill>
              </a:rPr>
              <a:t>‘WORRY’</a:t>
            </a:r>
          </a:p>
        </p:txBody>
      </p:sp>
      <p:pic>
        <p:nvPicPr>
          <p:cNvPr id="9" name="Content Placeholder 8" descr="TIB PLAT Mosely a XTable fluid fluid level 1045674 45 yo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rcRect l="7547" t="20144" r="20755" b="32704"/>
          <a:stretch>
            <a:fillRect/>
          </a:stretch>
        </p:blipFill>
        <p:spPr>
          <a:xfrm>
            <a:off x="304800" y="1219200"/>
            <a:ext cx="4343400" cy="3200400"/>
          </a:xfrm>
        </p:spPr>
      </p:pic>
      <p:pic>
        <p:nvPicPr>
          <p:cNvPr id="11" name="Content Placeholder 10" descr="AA32d KNEE Keene d SAG fliud-fluid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rcRect l="7547" r="45461" b="41379"/>
          <a:stretch>
            <a:fillRect/>
          </a:stretch>
        </p:blipFill>
        <p:spPr>
          <a:xfrm>
            <a:off x="4800600" y="1371599"/>
            <a:ext cx="3810000" cy="5195455"/>
          </a:xfrm>
          <a:solidFill>
            <a:srgbClr val="FFFF00"/>
          </a:solidFill>
        </p:spPr>
      </p:pic>
      <p:sp>
        <p:nvSpPr>
          <p:cNvPr id="6" name="Left Arrow 5"/>
          <p:cNvSpPr/>
          <p:nvPr/>
        </p:nvSpPr>
        <p:spPr bwMode="auto">
          <a:xfrm rot="-2580000">
            <a:off x="3995865" y="1598545"/>
            <a:ext cx="752760" cy="221443"/>
          </a:xfrm>
          <a:prstGeom prst="leftArrow">
            <a:avLst>
              <a:gd name="adj1" fmla="val 50000"/>
              <a:gd name="adj2" fmla="val 74576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7" name="Left Arrow 6"/>
          <p:cNvSpPr/>
          <p:nvPr/>
        </p:nvSpPr>
        <p:spPr bwMode="auto">
          <a:xfrm>
            <a:off x="5791200" y="1752600"/>
            <a:ext cx="685800" cy="228600"/>
          </a:xfrm>
          <a:prstGeom prst="leftArrow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8" name="Left Arrow 7"/>
          <p:cNvSpPr/>
          <p:nvPr/>
        </p:nvSpPr>
        <p:spPr bwMode="auto">
          <a:xfrm>
            <a:off x="5791200" y="3429000"/>
            <a:ext cx="685800" cy="304800"/>
          </a:xfrm>
          <a:prstGeom prst="leftArrow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0" name="Left Arrow 9"/>
          <p:cNvSpPr/>
          <p:nvPr/>
        </p:nvSpPr>
        <p:spPr bwMode="auto">
          <a:xfrm rot="2520000">
            <a:off x="3937593" y="2426898"/>
            <a:ext cx="685800" cy="304800"/>
          </a:xfrm>
          <a:prstGeom prst="left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5106" name="Object 2"/>
          <p:cNvGraphicFramePr>
            <a:graphicFrameLocks noChangeAspect="1"/>
          </p:cNvGraphicFramePr>
          <p:nvPr/>
        </p:nvGraphicFramePr>
        <p:xfrm>
          <a:off x="2298700" y="3311525"/>
          <a:ext cx="1241425" cy="419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5378" name="Package" r:id="rId6" imgW="1242000" imgH="419040" progId="Package">
                  <p:embed/>
                </p:oleObj>
              </mc:Choice>
              <mc:Fallback>
                <p:oleObj name="Package" r:id="rId6" imgW="1242000" imgH="419040" progId="Package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98700" y="3311525"/>
                        <a:ext cx="1241425" cy="419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 xmlns="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 xmlns="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5107" name="Object 3"/>
          <p:cNvGraphicFramePr>
            <a:graphicFrameLocks noChangeAspect="1"/>
          </p:cNvGraphicFramePr>
          <p:nvPr/>
        </p:nvGraphicFramePr>
        <p:xfrm>
          <a:off x="1905000" y="3352800"/>
          <a:ext cx="1241425" cy="419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5379" name="Package" r:id="rId8" imgW="1242000" imgH="419040" progId="Package">
                  <p:embed/>
                </p:oleObj>
              </mc:Choice>
              <mc:Fallback>
                <p:oleObj name="Package" r:id="rId8" imgW="1242000" imgH="419040" progId="Package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05000" y="3352800"/>
                        <a:ext cx="1241425" cy="419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 xmlns="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 xmlns="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5109" name="Object 5"/>
          <p:cNvGraphicFramePr>
            <a:graphicFrameLocks noChangeAspect="1"/>
          </p:cNvGraphicFramePr>
          <p:nvPr/>
        </p:nvGraphicFramePr>
        <p:xfrm>
          <a:off x="1408113" y="3262313"/>
          <a:ext cx="1241425" cy="419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5380" name="Package" r:id="rId10" imgW="1242000" imgH="419040" progId="Package">
                  <p:embed/>
                </p:oleObj>
              </mc:Choice>
              <mc:Fallback>
                <p:oleObj name="Package" r:id="rId10" imgW="1242000" imgH="419040" progId="Package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08113" y="3262313"/>
                        <a:ext cx="1241425" cy="419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 xmlns="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 xmlns="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5110" name="Object 6"/>
          <p:cNvGraphicFramePr>
            <a:graphicFrameLocks noChangeAspect="1"/>
          </p:cNvGraphicFramePr>
          <p:nvPr/>
        </p:nvGraphicFramePr>
        <p:xfrm>
          <a:off x="865188" y="3805238"/>
          <a:ext cx="1241425" cy="419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5381" name="Package" r:id="rId12" imgW="1242000" imgH="419040" progId="Package">
                  <p:embed/>
                </p:oleObj>
              </mc:Choice>
              <mc:Fallback>
                <p:oleObj name="Package" r:id="rId12" imgW="1242000" imgH="419040" progId="Package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65188" y="3805238"/>
                        <a:ext cx="1241425" cy="419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 xmlns="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 xmlns="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5111" name="Object 7"/>
          <p:cNvGraphicFramePr>
            <a:graphicFrameLocks noChangeAspect="1"/>
          </p:cNvGraphicFramePr>
          <p:nvPr/>
        </p:nvGraphicFramePr>
        <p:xfrm>
          <a:off x="715963" y="1779588"/>
          <a:ext cx="2682875" cy="419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5382" name="Package" r:id="rId14" imgW="2682360" imgH="419040" progId="Package">
                  <p:embed/>
                </p:oleObj>
              </mc:Choice>
              <mc:Fallback>
                <p:oleObj name="Package" r:id="rId14" imgW="2682360" imgH="419040" progId="Package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15963" y="1779588"/>
                        <a:ext cx="2682875" cy="419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 xmlns="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 xmlns="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5112" name="Object 8"/>
          <p:cNvGraphicFramePr>
            <a:graphicFrameLocks noChangeAspect="1"/>
          </p:cNvGraphicFramePr>
          <p:nvPr/>
        </p:nvGraphicFramePr>
        <p:xfrm>
          <a:off x="3951288" y="3219450"/>
          <a:ext cx="1241425" cy="419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5383" name="Package" r:id="rId16" imgW="1242000" imgH="419040" progId="Package">
                  <p:embed/>
                </p:oleObj>
              </mc:Choice>
              <mc:Fallback>
                <p:oleObj name="Package" r:id="rId16" imgW="1242000" imgH="419040" progId="Package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1288" y="3219450"/>
                        <a:ext cx="1241425" cy="419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 xmlns="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 xmlns="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KNEE MOVIE MCL">
            <a:hlinkClick r:id="" action="ppaction://media"/>
            <a:extLst>
              <a:ext uri="{FF2B5EF4-FFF2-40B4-BE49-F238E27FC236}">
                <a16:creationId xmlns:a16="http://schemas.microsoft.com/office/drawing/2014/main" id="{581FA715-48B3-4525-A08D-824FA7B06DDE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1408113" y="361950"/>
            <a:ext cx="5715000" cy="5715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17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8178" name="Object 2"/>
          <p:cNvGraphicFramePr>
            <a:graphicFrameLocks noChangeAspect="1"/>
          </p:cNvGraphicFramePr>
          <p:nvPr/>
        </p:nvGraphicFramePr>
        <p:xfrm>
          <a:off x="3957638" y="3219450"/>
          <a:ext cx="1227137" cy="419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8223" name="Package" r:id="rId6" imgW="1226880" imgH="419040" progId="Package">
                  <p:embed/>
                </p:oleObj>
              </mc:Choice>
              <mc:Fallback>
                <p:oleObj name="Package" r:id="rId6" imgW="1226880" imgH="419040" progId="Package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7638" y="3219450"/>
                        <a:ext cx="1227137" cy="419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 xmlns="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 xmlns="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" name="KNEE MOVIE DRAWG Patel Trackg">
            <a:hlinkClick r:id="" action="ppaction://media"/>
            <a:extLst>
              <a:ext uri="{FF2B5EF4-FFF2-40B4-BE49-F238E27FC236}">
                <a16:creationId xmlns:a16="http://schemas.microsoft.com/office/drawing/2014/main" id="{D0CF5481-84CC-46E1-85D8-23EA4FF781A4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524000" y="228600"/>
            <a:ext cx="6019800" cy="6019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4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NEE MOVIE DRAWG no fixed ligamt lengths">
            <a:hlinkClick r:id="" action="ppaction://media"/>
            <a:extLst>
              <a:ext uri="{FF2B5EF4-FFF2-40B4-BE49-F238E27FC236}">
                <a16:creationId xmlns:a16="http://schemas.microsoft.com/office/drawing/2014/main" id="{EE8E9BDB-7B4F-4935-820B-D67F7E82331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371600" y="-17761"/>
            <a:ext cx="6226176" cy="62261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4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7813"/>
            <a:ext cx="4343400" cy="1143000"/>
          </a:xfrm>
        </p:spPr>
        <p:txBody>
          <a:bodyPr/>
          <a:lstStyle/>
          <a:p>
            <a:r>
              <a:rPr lang="en-US" b="1" dirty="0">
                <a:solidFill>
                  <a:srgbClr val="FFFF00"/>
                </a:solidFill>
                <a:effectLst/>
              </a:rPr>
              <a:t>Comparative Anatomy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74" t="16014" r="12754" b="28704"/>
          <a:stretch/>
        </p:blipFill>
        <p:spPr>
          <a:xfrm>
            <a:off x="5181600" y="3581400"/>
            <a:ext cx="3666673" cy="3276600"/>
          </a:xfrm>
        </p:spPr>
      </p:pic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524573"/>
            <a:ext cx="3657600" cy="3325724"/>
          </a:xfr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57525" t="18550" r="199225" b="18550"/>
          <a:stretch/>
        </p:blipFill>
        <p:spPr>
          <a:xfrm>
            <a:off x="-6202017" y="536713"/>
            <a:ext cx="3657600" cy="4313584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22" t="27246" r="13562"/>
          <a:stretch/>
        </p:blipFill>
        <p:spPr>
          <a:xfrm>
            <a:off x="4582841" y="277813"/>
            <a:ext cx="2643809" cy="3707240"/>
          </a:xfrm>
          <a:prstGeom prst="rect">
            <a:avLst/>
          </a:prstGeom>
        </p:spPr>
      </p:pic>
      <p:sp>
        <p:nvSpPr>
          <p:cNvPr id="2" name="Curved Up Arrow 1"/>
          <p:cNvSpPr/>
          <p:nvPr/>
        </p:nvSpPr>
        <p:spPr bwMode="auto">
          <a:xfrm rot="-2100000">
            <a:off x="3641464" y="3177540"/>
            <a:ext cx="1960920" cy="807720"/>
          </a:xfrm>
          <a:prstGeom prst="curvedUpArrow">
            <a:avLst/>
          </a:prstGeom>
          <a:solidFill>
            <a:srgbClr val="FF66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3" name="Curved Up Arrow 2"/>
          <p:cNvSpPr/>
          <p:nvPr/>
        </p:nvSpPr>
        <p:spPr bwMode="auto">
          <a:xfrm rot="780000">
            <a:off x="877918" y="5012879"/>
            <a:ext cx="4938947" cy="1344048"/>
          </a:xfrm>
          <a:prstGeom prst="curvedUpArrow">
            <a:avLst/>
          </a:prstGeom>
          <a:solidFill>
            <a:srgbClr val="92D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693753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6130" name="Object 2"/>
          <p:cNvGraphicFramePr>
            <a:graphicFrameLocks noChangeAspect="1"/>
          </p:cNvGraphicFramePr>
          <p:nvPr/>
        </p:nvGraphicFramePr>
        <p:xfrm>
          <a:off x="3200400" y="3124200"/>
          <a:ext cx="2682875" cy="419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6175" name="Package" r:id="rId6" imgW="2682360" imgH="419040" progId="Package">
                  <p:embed/>
                </p:oleObj>
              </mc:Choice>
              <mc:Fallback>
                <p:oleObj name="Package" r:id="rId6" imgW="2682360" imgH="419040" progId="Package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00400" y="3124200"/>
                        <a:ext cx="2682875" cy="419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 xmlns="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 xmlns="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" name="KNEE MOVIE  ACL">
            <a:hlinkClick r:id="" action="ppaction://media"/>
            <a:extLst>
              <a:ext uri="{FF2B5EF4-FFF2-40B4-BE49-F238E27FC236}">
                <a16:creationId xmlns:a16="http://schemas.microsoft.com/office/drawing/2014/main" id="{ED8EC76B-A7E4-4D39-B7D9-BB24BB6E77C9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524000" y="609600"/>
            <a:ext cx="5638800" cy="5638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17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68413"/>
          </a:xfrm>
        </p:spPr>
        <p:txBody>
          <a:bodyPr/>
          <a:lstStyle/>
          <a:p>
            <a:r>
              <a:rPr lang="en-US" sz="3200" dirty="0">
                <a:solidFill>
                  <a:srgbClr val="FF33CC"/>
                </a:solidFill>
              </a:rPr>
              <a:t>NO BONY INTERLOCK</a:t>
            </a:r>
            <a:br>
              <a:rPr lang="en-US" dirty="0"/>
            </a:br>
            <a:r>
              <a:rPr lang="en-US" dirty="0">
                <a:solidFill>
                  <a:srgbClr val="FFFF00"/>
                </a:solidFill>
              </a:rPr>
              <a:t>STABILITY </a:t>
            </a:r>
            <a:r>
              <a:rPr lang="en-US" sz="3200" dirty="0">
                <a:solidFill>
                  <a:srgbClr val="FFFF00"/>
                </a:solidFill>
              </a:rPr>
              <a:t>FROM</a:t>
            </a:r>
            <a:r>
              <a:rPr lang="en-US" dirty="0">
                <a:solidFill>
                  <a:srgbClr val="FFFF00"/>
                </a:solidFill>
              </a:rPr>
              <a:t> LIGAMENTS</a:t>
            </a:r>
          </a:p>
        </p:txBody>
      </p:sp>
      <p:pic>
        <p:nvPicPr>
          <p:cNvPr id="5" name="Content Placeholder 4" descr="DChaney b LAT DISLOC 49m jumped off swing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t="18500" b="17589"/>
          <a:stretch>
            <a:fillRect/>
          </a:stretch>
        </p:blipFill>
        <p:spPr>
          <a:xfrm>
            <a:off x="228600" y="1371600"/>
            <a:ext cx="7590952" cy="5334000"/>
          </a:xfr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>
                <a:solidFill>
                  <a:srgbClr val="FF66FF"/>
                </a:solidFill>
              </a:rPr>
              <a:t>ALPHABET SOUP:</a:t>
            </a:r>
            <a:br>
              <a:rPr lang="en-US" dirty="0"/>
            </a:br>
            <a:r>
              <a:rPr lang="en-US" dirty="0"/>
              <a:t>‘</a:t>
            </a:r>
            <a:r>
              <a:rPr lang="en-US" b="1" dirty="0">
                <a:solidFill>
                  <a:srgbClr val="FFFF00"/>
                </a:solidFill>
              </a:rPr>
              <a:t>ACL, PCL, MCL, LCL’</a:t>
            </a:r>
          </a:p>
        </p:txBody>
      </p:sp>
      <p:pic>
        <p:nvPicPr>
          <p:cNvPr id="4" name="Content Placeholder 3" descr="KNEE DISSCTN AP of ACL PCL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5046" t="11773"/>
          <a:stretch>
            <a:fillRect/>
          </a:stretch>
        </p:blipFill>
        <p:spPr>
          <a:xfrm>
            <a:off x="4038600" y="1447800"/>
            <a:ext cx="4979389" cy="4953000"/>
          </a:xfrm>
        </p:spPr>
      </p:pic>
      <p:sp>
        <p:nvSpPr>
          <p:cNvPr id="5" name="TextBox 4"/>
          <p:cNvSpPr txBox="1"/>
          <p:nvPr/>
        </p:nvSpPr>
        <p:spPr>
          <a:xfrm>
            <a:off x="152400" y="1752600"/>
            <a:ext cx="4190999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FFFF00"/>
                </a:solidFill>
              </a:rPr>
              <a:t>CRUCIATE LIGAMENTS</a:t>
            </a:r>
          </a:p>
          <a:p>
            <a:endParaRPr lang="en-US" sz="2400" b="1" dirty="0">
              <a:solidFill>
                <a:srgbClr val="FFFF00"/>
              </a:solidFill>
            </a:endParaRPr>
          </a:p>
          <a:p>
            <a:r>
              <a:rPr lang="en-US" sz="2400" b="1" dirty="0"/>
              <a:t>FORM CENTRAL ‘X’</a:t>
            </a:r>
          </a:p>
          <a:p>
            <a:endParaRPr lang="en-US" sz="2400" b="1" dirty="0"/>
          </a:p>
          <a:p>
            <a:r>
              <a:rPr lang="en-US" sz="2400" b="1" dirty="0"/>
              <a:t>RESTRAIN TIBIA FROM EXCESSIVE </a:t>
            </a:r>
            <a:r>
              <a:rPr lang="en-US" sz="2400" b="1" dirty="0">
                <a:solidFill>
                  <a:srgbClr val="FFFF00"/>
                </a:solidFill>
              </a:rPr>
              <a:t>ANTERIOR-POSTERIOR </a:t>
            </a:r>
            <a:r>
              <a:rPr lang="en-US" sz="2400" b="1" dirty="0"/>
              <a:t>EXCURSION UNDER FEMUR</a:t>
            </a:r>
          </a:p>
          <a:p>
            <a:endParaRPr lang="en-US" sz="2400" b="1" dirty="0"/>
          </a:p>
          <a:p>
            <a:r>
              <a:rPr lang="en-US" sz="2800" b="1" dirty="0">
                <a:solidFill>
                  <a:srgbClr val="FFC000"/>
                </a:solidFill>
              </a:rPr>
              <a:t>DESCRIBE ‘DISTAL relative to PROXIMAL’</a:t>
            </a:r>
          </a:p>
          <a:p>
            <a:r>
              <a:rPr lang="en-US" sz="2800" b="1" dirty="0"/>
              <a:t>(STEP EXAMS </a:t>
            </a:r>
            <a:r>
              <a:rPr lang="en-US" sz="2800" b="1" dirty="0">
                <a:solidFill>
                  <a:srgbClr val="FF33CC"/>
                </a:solidFill>
              </a:rPr>
              <a:t>DON’T</a:t>
            </a:r>
            <a:r>
              <a:rPr lang="en-US" sz="2800" b="1" dirty="0"/>
              <a:t>)</a:t>
            </a:r>
            <a:endParaRPr lang="en-US" sz="2400" b="1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5400" b="1" dirty="0">
                <a:solidFill>
                  <a:srgbClr val="FF66FF"/>
                </a:solidFill>
              </a:rPr>
              <a:t>ACL, PCL mnemonic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53000"/>
          </a:xfrm>
        </p:spPr>
        <p:txBody>
          <a:bodyPr/>
          <a:lstStyle/>
          <a:p>
            <a:pPr>
              <a:buClr>
                <a:srgbClr val="FFFF00"/>
              </a:buClr>
              <a:buSzPct val="150000"/>
              <a:buFont typeface="Wingdings" pitchFamily="2" charset="2"/>
              <a:buChar char="§"/>
            </a:pPr>
            <a:r>
              <a:rPr lang="en-US" sz="3600" b="1" dirty="0">
                <a:solidFill>
                  <a:srgbClr val="FFFF00"/>
                </a:solidFill>
              </a:rPr>
              <a:t>A</a:t>
            </a:r>
            <a:r>
              <a:rPr lang="en-US" dirty="0"/>
              <a:t>CL restricts </a:t>
            </a:r>
            <a:r>
              <a:rPr lang="en-US" sz="3600" b="1" dirty="0">
                <a:solidFill>
                  <a:srgbClr val="FFFF00"/>
                </a:solidFill>
              </a:rPr>
              <a:t>A</a:t>
            </a:r>
            <a:r>
              <a:rPr lang="en-US" dirty="0"/>
              <a:t>NTERIOR </a:t>
            </a:r>
            <a:r>
              <a:rPr lang="en-US" i="1" dirty="0" err="1"/>
              <a:t>tibial</a:t>
            </a:r>
            <a:r>
              <a:rPr lang="en-US" dirty="0"/>
              <a:t> translation   	</a:t>
            </a:r>
            <a:r>
              <a:rPr lang="en-US" i="1" dirty="0"/>
              <a:t>under femur</a:t>
            </a:r>
          </a:p>
          <a:p>
            <a:pPr>
              <a:buClr>
                <a:srgbClr val="FFFF00"/>
              </a:buClr>
              <a:buSzPct val="150000"/>
              <a:buFont typeface="Wingdings" pitchFamily="2" charset="2"/>
              <a:buChar char="§"/>
            </a:pPr>
            <a:r>
              <a:rPr lang="en-US" sz="3600" b="1" dirty="0">
                <a:solidFill>
                  <a:srgbClr val="FFFF00"/>
                </a:solidFill>
              </a:rPr>
              <a:t>P</a:t>
            </a:r>
            <a:r>
              <a:rPr lang="en-US" dirty="0"/>
              <a:t>CL restricts </a:t>
            </a:r>
            <a:r>
              <a:rPr lang="en-US" sz="3600" b="1" dirty="0">
                <a:solidFill>
                  <a:srgbClr val="FFFF00"/>
                </a:solidFill>
              </a:rPr>
              <a:t>P</a:t>
            </a:r>
            <a:r>
              <a:rPr lang="en-US" dirty="0"/>
              <a:t>OSTERIOR translation of  	</a:t>
            </a:r>
            <a:r>
              <a:rPr lang="en-US" i="1" dirty="0"/>
              <a:t>tibia under femur</a:t>
            </a:r>
          </a:p>
          <a:p>
            <a:pPr>
              <a:buClr>
                <a:srgbClr val="FFFF00"/>
              </a:buClr>
              <a:buSzPct val="150000"/>
              <a:buNone/>
            </a:pPr>
            <a:endParaRPr lang="en-US" dirty="0"/>
          </a:p>
          <a:p>
            <a:pPr>
              <a:buClr>
                <a:srgbClr val="FFFF00"/>
              </a:buClr>
              <a:buSzPct val="150000"/>
              <a:buFont typeface="Wingdings" pitchFamily="2" charset="2"/>
              <a:buChar char="§"/>
            </a:pPr>
            <a:r>
              <a:rPr lang="en-US" dirty="0"/>
              <a:t>ONLY WORKS if you remember to describe “</a:t>
            </a:r>
            <a:r>
              <a:rPr lang="en-US" b="1" dirty="0">
                <a:solidFill>
                  <a:srgbClr val="FFFF00"/>
                </a:solidFill>
              </a:rPr>
              <a:t>DISTAL</a:t>
            </a:r>
            <a:r>
              <a:rPr lang="en-US" dirty="0"/>
              <a:t> relative to </a:t>
            </a:r>
            <a:r>
              <a:rPr lang="en-US" b="1" dirty="0">
                <a:solidFill>
                  <a:srgbClr val="FFFF00"/>
                </a:solidFill>
              </a:rPr>
              <a:t>PROXIMA</a:t>
            </a:r>
            <a:r>
              <a:rPr lang="en-US" dirty="0">
                <a:solidFill>
                  <a:srgbClr val="FFFF00"/>
                </a:solidFill>
              </a:rPr>
              <a:t>L”</a:t>
            </a:r>
            <a:r>
              <a:rPr lang="en-US" dirty="0"/>
              <a:t>…and </a:t>
            </a:r>
            <a:r>
              <a:rPr lang="en-US" b="1" dirty="0"/>
              <a:t>READ CAREFULLY</a:t>
            </a:r>
            <a:r>
              <a:rPr lang="en-US" dirty="0"/>
              <a:t>!!! 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>
                <a:solidFill>
                  <a:srgbClr val="FF66FF"/>
                </a:solidFill>
              </a:rPr>
              <a:t>MEDICAL LINGUISTIC PRECISION:</a:t>
            </a:r>
            <a:br>
              <a:rPr lang="en-US" sz="3600" b="1" dirty="0">
                <a:solidFill>
                  <a:srgbClr val="FF66FF"/>
                </a:solidFill>
              </a:rPr>
            </a:br>
            <a:r>
              <a:rPr lang="en-US" b="1" dirty="0">
                <a:solidFill>
                  <a:srgbClr val="FFFF00"/>
                </a:solidFill>
              </a:rPr>
              <a:t>MANDATORY!!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752600"/>
            <a:ext cx="8763000" cy="5105400"/>
          </a:xfrm>
        </p:spPr>
        <p:txBody>
          <a:bodyPr/>
          <a:lstStyle/>
          <a:p>
            <a:pPr>
              <a:buClr>
                <a:srgbClr val="FFFF00"/>
              </a:buClr>
              <a:buSzPct val="152000"/>
              <a:buFont typeface="Wingdings" pitchFamily="2" charset="2"/>
              <a:buChar char="§"/>
            </a:pPr>
            <a:r>
              <a:rPr lang="en-US" dirty="0"/>
              <a:t>ERADICATE IMPRECISION, ERRORS</a:t>
            </a:r>
          </a:p>
          <a:p>
            <a:pPr>
              <a:buClr>
                <a:srgbClr val="FFFF00"/>
              </a:buClr>
              <a:buSzPct val="151000"/>
              <a:buFont typeface="Wingdings" pitchFamily="2" charset="2"/>
              <a:buChar char="§"/>
            </a:pPr>
            <a:r>
              <a:rPr lang="en-US" dirty="0"/>
              <a:t>REFERENCE = ANATOMIC POSITION</a:t>
            </a:r>
          </a:p>
          <a:p>
            <a:pPr>
              <a:buClr>
                <a:srgbClr val="FFFF00"/>
              </a:buClr>
              <a:buSzPct val="156000"/>
              <a:buFont typeface="Wingdings" pitchFamily="2" charset="2"/>
              <a:buChar char="§"/>
            </a:pPr>
            <a:r>
              <a:rPr lang="en-US" dirty="0"/>
              <a:t>‘ANTERIOR, VOLAR, VENTRAL’;</a:t>
            </a:r>
          </a:p>
          <a:p>
            <a:pPr>
              <a:buClr>
                <a:srgbClr val="FFFF00"/>
              </a:buClr>
              <a:buSzPct val="156000"/>
              <a:buNone/>
            </a:pPr>
            <a:r>
              <a:rPr lang="en-US" sz="2800" dirty="0"/>
              <a:t>        </a:t>
            </a:r>
            <a:r>
              <a:rPr lang="en-US" sz="2800" b="1" i="1" dirty="0"/>
              <a:t>     </a:t>
            </a:r>
            <a:r>
              <a:rPr lang="en-US" sz="2800" strike="sngStrike" dirty="0"/>
              <a:t>‘IN FRONT OF’ or ‘ON TOP OF</a:t>
            </a:r>
            <a:r>
              <a:rPr lang="en-US" sz="2800" dirty="0"/>
              <a:t>’</a:t>
            </a:r>
          </a:p>
          <a:p>
            <a:pPr>
              <a:buClr>
                <a:srgbClr val="FFFF00"/>
              </a:buClr>
              <a:buSzPct val="151000"/>
              <a:buFont typeface="Wingdings" pitchFamily="2" charset="2"/>
              <a:buChar char="§"/>
            </a:pPr>
            <a:r>
              <a:rPr lang="en-US" dirty="0"/>
              <a:t>‘POSTERIOR, DORSAL’, </a:t>
            </a:r>
          </a:p>
          <a:p>
            <a:pPr>
              <a:buClr>
                <a:srgbClr val="FFFF00"/>
              </a:buClr>
              <a:buSzPct val="151000"/>
              <a:buNone/>
            </a:pPr>
            <a:r>
              <a:rPr lang="en-US" b="1" i="1" dirty="0"/>
              <a:t>           </a:t>
            </a:r>
            <a:r>
              <a:rPr lang="en-US" sz="2800" dirty="0"/>
              <a:t> </a:t>
            </a:r>
            <a:r>
              <a:rPr lang="en-US" sz="2800" strike="sngStrike" dirty="0"/>
              <a:t>‘BEHIND’,”UNDER”</a:t>
            </a:r>
            <a:endParaRPr lang="en-US" strike="sngStrike" dirty="0"/>
          </a:p>
          <a:p>
            <a:pPr>
              <a:buClr>
                <a:srgbClr val="FFFF00"/>
              </a:buClr>
              <a:buSzPct val="151000"/>
              <a:buFont typeface="Wingdings" pitchFamily="2" charset="2"/>
              <a:buChar char="§"/>
            </a:pPr>
            <a:r>
              <a:rPr lang="en-US" dirty="0"/>
              <a:t>MEANLESS</a:t>
            </a:r>
            <a:r>
              <a:rPr lang="en-US" dirty="0">
                <a:solidFill>
                  <a:srgbClr val="FF33CC"/>
                </a:solidFill>
              </a:rPr>
              <a:t>, even </a:t>
            </a:r>
            <a:r>
              <a:rPr lang="en-US" b="1" dirty="0">
                <a:solidFill>
                  <a:srgbClr val="FF66FF"/>
                </a:solidFill>
              </a:rPr>
              <a:t>DANGEROUS</a:t>
            </a:r>
            <a:r>
              <a:rPr lang="en-US" dirty="0">
                <a:solidFill>
                  <a:srgbClr val="FF66FF"/>
                </a:solidFill>
              </a:rPr>
              <a:t>:</a:t>
            </a:r>
          </a:p>
          <a:p>
            <a:pPr>
              <a:buClr>
                <a:srgbClr val="FFFF00"/>
              </a:buClr>
              <a:buSzPct val="151000"/>
              <a:buNone/>
            </a:pPr>
            <a:r>
              <a:rPr lang="en-US" strike="sngStrike" dirty="0"/>
              <a:t>        </a:t>
            </a:r>
            <a:r>
              <a:rPr lang="en-US" sz="2800" strike="sngStrike" dirty="0"/>
              <a:t>‘RIGHT NEXT TO’;  “ABOVE”; 	‘NEAR..’BESIDE..’THERE…’ON TOP..’</a:t>
            </a:r>
            <a:endParaRPr lang="en-US" strike="sngStrike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28600" y="381000"/>
            <a:ext cx="8686800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3600" b="1" dirty="0">
                <a:solidFill>
                  <a:srgbClr val="FFFF00"/>
                </a:solidFill>
              </a:rPr>
              <a:t>  IMAGINE YOU ARE CLIPPING     	  	MAJOR VESSELS: </a:t>
            </a:r>
          </a:p>
          <a:p>
            <a:pPr>
              <a:buNone/>
            </a:pPr>
            <a:endParaRPr lang="en-US" sz="3600" dirty="0">
              <a:solidFill>
                <a:srgbClr val="FFFF00"/>
              </a:solidFill>
            </a:endParaRPr>
          </a:p>
          <a:p>
            <a:pPr>
              <a:buNone/>
            </a:pPr>
            <a:r>
              <a:rPr lang="en-US" sz="4400" dirty="0">
                <a:solidFill>
                  <a:srgbClr val="FFFF00"/>
                </a:solidFill>
              </a:rPr>
              <a:t>        </a:t>
            </a:r>
            <a:r>
              <a:rPr lang="en-US" sz="4800" b="1" dirty="0">
                <a:solidFill>
                  <a:srgbClr val="FF66FF"/>
                </a:solidFill>
              </a:rPr>
              <a:t>NO DO-OVERS, </a:t>
            </a:r>
          </a:p>
          <a:p>
            <a:pPr>
              <a:buNone/>
            </a:pPr>
            <a:r>
              <a:rPr lang="en-US" sz="4800" b="1" dirty="0">
                <a:solidFill>
                  <a:srgbClr val="FF66FF"/>
                </a:solidFill>
              </a:rPr>
              <a:t>             NO ‘OOPS!’, </a:t>
            </a:r>
          </a:p>
          <a:p>
            <a:pPr>
              <a:buNone/>
            </a:pPr>
            <a:r>
              <a:rPr lang="en-US" sz="4800" b="1" dirty="0">
                <a:solidFill>
                  <a:srgbClr val="FF66FF"/>
                </a:solidFill>
              </a:rPr>
              <a:t>                 NO 2</a:t>
            </a:r>
            <a:r>
              <a:rPr lang="en-US" sz="4800" b="1" baseline="30000" dirty="0">
                <a:solidFill>
                  <a:srgbClr val="FF66FF"/>
                </a:solidFill>
              </a:rPr>
              <a:t>ND</a:t>
            </a:r>
            <a:r>
              <a:rPr lang="en-US" sz="4800" b="1" dirty="0">
                <a:solidFill>
                  <a:srgbClr val="FF66FF"/>
                </a:solidFill>
              </a:rPr>
              <a:t> TRY.</a:t>
            </a:r>
          </a:p>
          <a:p>
            <a:pPr>
              <a:buNone/>
            </a:pPr>
            <a:endParaRPr lang="en-US" sz="4000" b="1" dirty="0">
              <a:solidFill>
                <a:srgbClr val="FF66FF"/>
              </a:solidFill>
            </a:endParaRPr>
          </a:p>
          <a:p>
            <a:pPr>
              <a:buNone/>
            </a:pPr>
            <a:r>
              <a:rPr lang="en-US" sz="4800" b="1" dirty="0">
                <a:solidFill>
                  <a:srgbClr val="FFFF00"/>
                </a:solidFill>
              </a:rPr>
              <a:t>  </a:t>
            </a:r>
            <a:r>
              <a:rPr lang="en-US" sz="6000" b="1" i="1" dirty="0">
                <a:solidFill>
                  <a:srgbClr val="FFFF00"/>
                </a:solidFill>
              </a:rPr>
              <a:t>IMPRECISION KILLS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n 3"/>
          <p:cNvSpPr/>
          <p:nvPr/>
        </p:nvSpPr>
        <p:spPr bwMode="auto">
          <a:xfrm>
            <a:off x="3886200" y="2971800"/>
            <a:ext cx="3048000" cy="3587750"/>
          </a:xfrm>
          <a:prstGeom prst="can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157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712787"/>
          </a:xfrm>
        </p:spPr>
        <p:txBody>
          <a:bodyPr/>
          <a:lstStyle/>
          <a:p>
            <a:r>
              <a:rPr lang="en-US" sz="4800" b="1" dirty="0">
                <a:solidFill>
                  <a:srgbClr val="FF66FF"/>
                </a:solidFill>
              </a:rPr>
              <a:t>AXIS,VARUS,VALGUS</a:t>
            </a:r>
          </a:p>
        </p:txBody>
      </p:sp>
      <p:sp>
        <p:nvSpPr>
          <p:cNvPr id="1157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32" y="1020417"/>
            <a:ext cx="8991600" cy="502920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b="1" dirty="0">
                <a:solidFill>
                  <a:srgbClr val="FFFF00"/>
                </a:solidFill>
              </a:rPr>
              <a:t>VARUS</a:t>
            </a:r>
            <a:r>
              <a:rPr lang="en-US" dirty="0"/>
              <a:t>: </a:t>
            </a:r>
            <a:r>
              <a:rPr lang="en-US" b="1" dirty="0"/>
              <a:t>DISTAL</a:t>
            </a:r>
            <a:r>
              <a:rPr lang="en-US" dirty="0"/>
              <a:t> PART TOWARDS </a:t>
            </a:r>
            <a:r>
              <a:rPr lang="en-US" b="1" dirty="0"/>
              <a:t>MIDLINE</a:t>
            </a:r>
          </a:p>
          <a:p>
            <a:pPr>
              <a:buFont typeface="Wingdings" pitchFamily="2" charset="2"/>
              <a:buNone/>
            </a:pPr>
            <a:r>
              <a:rPr lang="en-US" b="1" dirty="0">
                <a:solidFill>
                  <a:srgbClr val="FFFF00"/>
                </a:solidFill>
              </a:rPr>
              <a:t>VA</a:t>
            </a:r>
            <a:r>
              <a:rPr lang="en-US" b="1" dirty="0">
                <a:solidFill>
                  <a:srgbClr val="FF9900"/>
                </a:solidFill>
              </a:rPr>
              <a:t>L</a:t>
            </a:r>
            <a:r>
              <a:rPr lang="en-US" b="1" dirty="0">
                <a:solidFill>
                  <a:srgbClr val="FFFF00"/>
                </a:solidFill>
              </a:rPr>
              <a:t>GUS</a:t>
            </a:r>
            <a:r>
              <a:rPr lang="en-US" dirty="0"/>
              <a:t>: </a:t>
            </a:r>
            <a:r>
              <a:rPr lang="en-US" b="1" dirty="0"/>
              <a:t>DISTAL</a:t>
            </a:r>
            <a:r>
              <a:rPr lang="en-US" dirty="0"/>
              <a:t> PART GOES </a:t>
            </a:r>
            <a:r>
              <a:rPr lang="en-US" b="1" dirty="0">
                <a:solidFill>
                  <a:srgbClr val="FFC000"/>
                </a:solidFill>
              </a:rPr>
              <a:t>L</a:t>
            </a:r>
            <a:r>
              <a:rPr lang="en-US" b="1" dirty="0"/>
              <a:t>ATERAL</a:t>
            </a:r>
          </a:p>
          <a:p>
            <a:pPr>
              <a:buFont typeface="Wingdings" pitchFamily="2" charset="2"/>
              <a:buNone/>
            </a:pPr>
            <a:r>
              <a:rPr lang="en-US" b="1" dirty="0">
                <a:solidFill>
                  <a:srgbClr val="FF66FF"/>
                </a:solidFill>
              </a:rPr>
              <a:t>AXIS</a:t>
            </a:r>
            <a:r>
              <a:rPr lang="en-US" dirty="0"/>
              <a:t>:  LONGITUDINAL MIDLINE, CENTER</a:t>
            </a:r>
          </a:p>
        </p:txBody>
      </p:sp>
      <p:sp>
        <p:nvSpPr>
          <p:cNvPr id="5" name="Up Arrow 4"/>
          <p:cNvSpPr/>
          <p:nvPr/>
        </p:nvSpPr>
        <p:spPr bwMode="auto">
          <a:xfrm>
            <a:off x="5274101" y="2633740"/>
            <a:ext cx="408432" cy="3591063"/>
          </a:xfrm>
          <a:prstGeom prst="upArrow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dirty="0">
              <a:ln>
                <a:noFill/>
              </a:ln>
              <a:solidFill>
                <a:srgbClr val="FFFF00"/>
              </a:solidFill>
              <a:effectLst/>
              <a:latin typeface="Arial" charset="0"/>
            </a:endParaRPr>
          </a:p>
        </p:txBody>
      </p:sp>
      <p:pic>
        <p:nvPicPr>
          <p:cNvPr id="8" name="Picture 7" descr="body_planes.jpg"/>
          <p:cNvPicPr>
            <a:picLocks noChangeAspect="1"/>
          </p:cNvPicPr>
          <p:nvPr/>
        </p:nvPicPr>
        <p:blipFill>
          <a:blip r:embed="rId2" cstate="print"/>
          <a:srcRect l="16000" t="10111" r="40000"/>
          <a:stretch>
            <a:fillRect/>
          </a:stretch>
        </p:blipFill>
        <p:spPr>
          <a:xfrm>
            <a:off x="1524000" y="3505200"/>
            <a:ext cx="1242447" cy="3054350"/>
          </a:xfrm>
          <a:prstGeom prst="rect">
            <a:avLst/>
          </a:prstGeom>
        </p:spPr>
      </p:pic>
      <p:sp>
        <p:nvSpPr>
          <p:cNvPr id="2" name="Down Arrow 1"/>
          <p:cNvSpPr/>
          <p:nvPr/>
        </p:nvSpPr>
        <p:spPr bwMode="auto">
          <a:xfrm rot="-2520000">
            <a:off x="6195871" y="4223224"/>
            <a:ext cx="367839" cy="1954314"/>
          </a:xfrm>
          <a:prstGeom prst="downArrow">
            <a:avLst/>
          </a:prstGeom>
          <a:solidFill>
            <a:srgbClr val="FF99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3" name="Down Arrow 2"/>
          <p:cNvSpPr/>
          <p:nvPr/>
        </p:nvSpPr>
        <p:spPr bwMode="auto">
          <a:xfrm rot="-1980000">
            <a:off x="4459541" y="4566351"/>
            <a:ext cx="519598" cy="1736838"/>
          </a:xfrm>
          <a:prstGeom prst="downArrow">
            <a:avLst/>
          </a:prstGeom>
          <a:solidFill>
            <a:srgbClr val="92D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7287" name="Picture 7" descr="GENU VAL 3"/>
          <p:cNvPicPr>
            <a:picLocks noChangeAspect="1" noChangeArrowheads="1"/>
          </p:cNvPicPr>
          <p:nvPr/>
        </p:nvPicPr>
        <p:blipFill>
          <a:blip r:embed="rId2" cstate="print"/>
          <a:srcRect l="17371" r="28589"/>
          <a:stretch>
            <a:fillRect/>
          </a:stretch>
        </p:blipFill>
        <p:spPr bwMode="auto">
          <a:xfrm>
            <a:off x="6275388" y="685800"/>
            <a:ext cx="2868612" cy="6019800"/>
          </a:xfrm>
          <a:prstGeom prst="rect">
            <a:avLst/>
          </a:prstGeom>
          <a:noFill/>
        </p:spPr>
      </p:pic>
      <p:pic>
        <p:nvPicPr>
          <p:cNvPr id="97288" name="Picture 8" descr="LE nl maturatn-  2yr7mo M early valgus axis"/>
          <p:cNvPicPr>
            <a:picLocks noChangeAspect="1" noChangeArrowheads="1"/>
          </p:cNvPicPr>
          <p:nvPr/>
        </p:nvPicPr>
        <p:blipFill>
          <a:blip r:embed="rId3" cstate="print"/>
          <a:srcRect l="23132" r="29156"/>
          <a:stretch>
            <a:fillRect/>
          </a:stretch>
        </p:blipFill>
        <p:spPr bwMode="auto">
          <a:xfrm>
            <a:off x="3200400" y="152400"/>
            <a:ext cx="2898775" cy="6705600"/>
          </a:xfrm>
          <a:prstGeom prst="rect">
            <a:avLst/>
          </a:prstGeom>
          <a:noFill/>
        </p:spPr>
      </p:pic>
      <p:pic>
        <p:nvPicPr>
          <p:cNvPr id="97289" name="Picture 9" descr="LE BOWLEG 9 yo tibia vara fem antevers dysplasia"/>
          <p:cNvPicPr>
            <a:picLocks noChangeAspect="1" noChangeArrowheads="1"/>
          </p:cNvPicPr>
          <p:nvPr/>
        </p:nvPicPr>
        <p:blipFill>
          <a:blip r:embed="rId4" cstate="print"/>
          <a:srcRect l="23160" r="26659" b="6779"/>
          <a:stretch>
            <a:fillRect/>
          </a:stretch>
        </p:blipFill>
        <p:spPr bwMode="auto">
          <a:xfrm>
            <a:off x="304800" y="609600"/>
            <a:ext cx="2844800" cy="6019800"/>
          </a:xfrm>
          <a:prstGeom prst="rect">
            <a:avLst/>
          </a:prstGeom>
          <a:noFill/>
        </p:spPr>
      </p:pic>
      <p:sp>
        <p:nvSpPr>
          <p:cNvPr id="97290" name="Line 10"/>
          <p:cNvSpPr>
            <a:spLocks noChangeShapeType="1"/>
          </p:cNvSpPr>
          <p:nvPr/>
        </p:nvSpPr>
        <p:spPr bwMode="auto">
          <a:xfrm flipH="1">
            <a:off x="3810000" y="838200"/>
            <a:ext cx="76200" cy="6248400"/>
          </a:xfrm>
          <a:prstGeom prst="line">
            <a:avLst/>
          </a:prstGeom>
          <a:noFill/>
          <a:ln w="38100">
            <a:solidFill>
              <a:srgbClr val="FF33CC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97291" name="Line 11"/>
          <p:cNvSpPr>
            <a:spLocks noChangeShapeType="1"/>
          </p:cNvSpPr>
          <p:nvPr/>
        </p:nvSpPr>
        <p:spPr bwMode="auto">
          <a:xfrm flipH="1">
            <a:off x="5334000" y="1371600"/>
            <a:ext cx="381000" cy="2514600"/>
          </a:xfrm>
          <a:prstGeom prst="line">
            <a:avLst/>
          </a:prstGeom>
          <a:noFill/>
          <a:ln w="38100">
            <a:solidFill>
              <a:srgbClr val="92D05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97292" name="Line 12"/>
          <p:cNvSpPr>
            <a:spLocks noChangeShapeType="1"/>
          </p:cNvSpPr>
          <p:nvPr/>
        </p:nvSpPr>
        <p:spPr bwMode="auto">
          <a:xfrm flipH="1">
            <a:off x="5181600" y="3581400"/>
            <a:ext cx="152400" cy="2514600"/>
          </a:xfrm>
          <a:prstGeom prst="line">
            <a:avLst/>
          </a:prstGeom>
          <a:noFill/>
          <a:ln w="38100">
            <a:solidFill>
              <a:srgbClr val="92D05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97293" name="Line 13"/>
          <p:cNvSpPr>
            <a:spLocks noChangeShapeType="1"/>
          </p:cNvSpPr>
          <p:nvPr/>
        </p:nvSpPr>
        <p:spPr bwMode="auto">
          <a:xfrm flipH="1">
            <a:off x="457200" y="1219200"/>
            <a:ext cx="609600" cy="22098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97294" name="Line 14"/>
          <p:cNvSpPr>
            <a:spLocks noChangeShapeType="1"/>
          </p:cNvSpPr>
          <p:nvPr/>
        </p:nvSpPr>
        <p:spPr bwMode="auto">
          <a:xfrm flipH="1" flipV="1">
            <a:off x="457200" y="3429000"/>
            <a:ext cx="609600" cy="25908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97295" name="Line 15"/>
          <p:cNvSpPr>
            <a:spLocks noChangeShapeType="1"/>
          </p:cNvSpPr>
          <p:nvPr/>
        </p:nvSpPr>
        <p:spPr bwMode="auto">
          <a:xfrm flipH="1">
            <a:off x="7162800" y="1219200"/>
            <a:ext cx="304800" cy="28956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97296" name="Line 16"/>
          <p:cNvSpPr>
            <a:spLocks noChangeShapeType="1"/>
          </p:cNvSpPr>
          <p:nvPr/>
        </p:nvSpPr>
        <p:spPr bwMode="auto">
          <a:xfrm flipV="1">
            <a:off x="6629400" y="3886200"/>
            <a:ext cx="533400" cy="21336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7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7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7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7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7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7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72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72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7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7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72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72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72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72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90" grpId="0" animBg="1"/>
      <p:bldP spid="97291" grpId="0" animBg="1"/>
      <p:bldP spid="97292" grpId="0" animBg="1"/>
      <p:bldP spid="97293" grpId="0" animBg="1"/>
      <p:bldP spid="97294" grpId="0" animBg="1"/>
      <p:bldP spid="97295" grpId="0" animBg="1"/>
      <p:bldP spid="97296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FFFF00"/>
                </a:solidFill>
                <a:effectLst/>
              </a:rPr>
              <a:t>LE Axis: ‘Plumb’ 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7391400" cy="4530725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(FEMORAL HEAD </a:t>
            </a:r>
            <a:r>
              <a:rPr lang="en-US" dirty="0">
                <a:sym typeface="Wingdings" panose="05000000000000000000" pitchFamily="2" charset="2"/>
              </a:rPr>
              <a:t> ANKLE)</a:t>
            </a:r>
          </a:p>
          <a:p>
            <a:pPr marL="0" indent="0">
              <a:buNone/>
            </a:pPr>
            <a:r>
              <a:rPr lang="en-US" dirty="0">
                <a:sym typeface="Wingdings" panose="05000000000000000000" pitchFamily="2" charset="2"/>
              </a:rPr>
              <a:t>      ‘Plumb’ or  straight line w/gravity</a:t>
            </a:r>
          </a:p>
          <a:p>
            <a:pPr marL="0" indent="0">
              <a:buNone/>
            </a:pPr>
            <a:endParaRPr lang="en-US" dirty="0">
              <a:sym typeface="Wingdings" panose="05000000000000000000" pitchFamily="2" charset="2"/>
            </a:endParaRPr>
          </a:p>
          <a:p>
            <a:pPr marL="0" indent="0">
              <a:buNone/>
            </a:pPr>
            <a:r>
              <a:rPr lang="en-US" dirty="0">
                <a:sym typeface="Wingdings" panose="05000000000000000000" pitchFamily="2" charset="2"/>
              </a:rPr>
              <a:t>      Since FEMORAL NECK lateralizes  	leg, complementary angle at 	KNEE brings it back to ‘plumb’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67" t="2733" r="50844" b="215"/>
          <a:stretch/>
        </p:blipFill>
        <p:spPr>
          <a:xfrm>
            <a:off x="7658100" y="277812"/>
            <a:ext cx="1028700" cy="597058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33" r="23333"/>
          <a:stretch/>
        </p:blipFill>
        <p:spPr>
          <a:xfrm>
            <a:off x="2209800" y="1413366"/>
            <a:ext cx="4419600" cy="4835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5424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FF66FF"/>
                </a:solidFill>
              </a:rPr>
              <a:t>NORMAL DEVELOPME</a:t>
            </a:r>
            <a:r>
              <a:rPr lang="en-US" b="1" dirty="0">
                <a:solidFill>
                  <a:srgbClr val="FF33CC"/>
                </a:solidFill>
              </a:rPr>
              <a:t>NT</a:t>
            </a:r>
          </a:p>
        </p:txBody>
      </p:sp>
      <p:sp>
        <p:nvSpPr>
          <p:cNvPr id="1085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" y="1600200"/>
            <a:ext cx="8686800" cy="510540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sz="2800" b="1" dirty="0">
                <a:solidFill>
                  <a:srgbClr val="FFFF00"/>
                </a:solidFill>
              </a:rPr>
              <a:t>NEONATE</a:t>
            </a:r>
            <a:r>
              <a:rPr lang="en-US" sz="2800" dirty="0"/>
              <a:t> CURLED, FLEXED</a:t>
            </a:r>
          </a:p>
          <a:p>
            <a:pPr>
              <a:buFont typeface="Wingdings" pitchFamily="2" charset="2"/>
              <a:buNone/>
            </a:pPr>
            <a:r>
              <a:rPr lang="en-US" sz="2800" b="1" dirty="0">
                <a:solidFill>
                  <a:srgbClr val="FFFF00"/>
                </a:solidFill>
              </a:rPr>
              <a:t>‘CRUISER’</a:t>
            </a:r>
            <a:r>
              <a:rPr lang="en-US" sz="2800" dirty="0"/>
              <a:t> (~10-12 mo) BOW-LEGGED</a:t>
            </a:r>
          </a:p>
          <a:p>
            <a:pPr>
              <a:buFont typeface="Wingdings" pitchFamily="2" charset="2"/>
              <a:buNone/>
            </a:pPr>
            <a:r>
              <a:rPr lang="en-US" sz="2800" b="1" dirty="0">
                <a:solidFill>
                  <a:srgbClr val="FFFF00"/>
                </a:solidFill>
              </a:rPr>
              <a:t>WEIGHT-BEARING,GROWTH, GRAVITY</a:t>
            </a:r>
            <a:r>
              <a:rPr lang="en-US" sz="2800" dirty="0">
                <a:solidFill>
                  <a:srgbClr val="FFFF00"/>
                </a:solidFill>
              </a:rPr>
              <a:t>,</a:t>
            </a:r>
            <a:r>
              <a:rPr lang="en-US" sz="2800" dirty="0"/>
              <a:t>   	GRADUALLY REDUCE VARUS AXIS (BOW)</a:t>
            </a:r>
          </a:p>
          <a:p>
            <a:pPr>
              <a:buFont typeface="Wingdings" pitchFamily="2" charset="2"/>
              <a:buNone/>
            </a:pPr>
            <a:r>
              <a:rPr lang="en-US" sz="2800" dirty="0"/>
              <a:t>               </a:t>
            </a:r>
            <a:r>
              <a:rPr lang="en-US" sz="2400" dirty="0"/>
              <a:t>NON-AMBULATORY CHILD LAGS</a:t>
            </a:r>
          </a:p>
          <a:p>
            <a:pPr>
              <a:buFont typeface="Wingdings" pitchFamily="2" charset="2"/>
              <a:buNone/>
            </a:pPr>
            <a:r>
              <a:rPr lang="en-US" sz="2800" b="1" dirty="0">
                <a:solidFill>
                  <a:srgbClr val="FFFF00"/>
                </a:solidFill>
              </a:rPr>
              <a:t>BY~2yo</a:t>
            </a:r>
            <a:r>
              <a:rPr lang="en-US" sz="2800" dirty="0"/>
              <a:t>, LOSING/LOST THE VARUS</a:t>
            </a:r>
          </a:p>
          <a:p>
            <a:pPr>
              <a:buFont typeface="Wingdings" pitchFamily="2" charset="2"/>
              <a:buNone/>
            </a:pPr>
            <a:r>
              <a:rPr lang="en-US" sz="2800" dirty="0"/>
              <a:t>        ‘BOWLEGS’ BECOME ‘STRAIGHT’</a:t>
            </a:r>
          </a:p>
          <a:p>
            <a:pPr>
              <a:buFont typeface="Wingdings" pitchFamily="2" charset="2"/>
              <a:buNone/>
            </a:pPr>
            <a:r>
              <a:rPr lang="en-US" sz="2800" dirty="0"/>
              <a:t>         </a:t>
            </a:r>
            <a:r>
              <a:rPr lang="en-US" sz="2400" dirty="0"/>
              <a:t>PARENTS KNOW THIS INTUITIVELY</a:t>
            </a:r>
          </a:p>
          <a:p>
            <a:pPr>
              <a:buFont typeface="Wingdings" pitchFamily="2" charset="2"/>
              <a:buNone/>
            </a:pPr>
            <a:r>
              <a:rPr lang="en-US" sz="2800" b="1" dirty="0">
                <a:solidFill>
                  <a:srgbClr val="FFFF00"/>
                </a:solidFill>
              </a:rPr>
              <a:t>BY ~4</a:t>
            </a:r>
            <a:r>
              <a:rPr lang="en-US" sz="2800" dirty="0"/>
              <a:t>, APPROACHING ADULT VALGUS</a:t>
            </a:r>
          </a:p>
          <a:p>
            <a:pPr>
              <a:buFont typeface="Wingdings" pitchFamily="2" charset="2"/>
              <a:buNone/>
            </a:pPr>
            <a:r>
              <a:rPr lang="en-US" sz="2800" dirty="0"/>
              <a:t>         </a:t>
            </a:r>
            <a:r>
              <a:rPr lang="en-US" sz="2400" dirty="0"/>
              <a:t>TRULY ‘NORMAL’ LEGS = slight ‘KNOCK-KNEE’D’ </a:t>
            </a:r>
          </a:p>
          <a:p>
            <a:pPr>
              <a:buFont typeface="Wingdings" pitchFamily="2" charset="2"/>
              <a:buNone/>
            </a:pPr>
            <a:endParaRPr lang="en-US" sz="2400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8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1"/>
            <a:ext cx="8229600" cy="1143000"/>
          </a:xfrm>
        </p:spPr>
        <p:txBody>
          <a:bodyPr/>
          <a:lstStyle/>
          <a:p>
            <a:pPr>
              <a:spcBef>
                <a:spcPct val="50000"/>
              </a:spcBef>
            </a:pPr>
            <a:r>
              <a:rPr lang="en-US" sz="4800" dirty="0">
                <a:solidFill>
                  <a:srgbClr val="FF66FF"/>
                </a:solidFill>
              </a:rPr>
              <a:t>GENU VARUM: BOWING</a:t>
            </a:r>
          </a:p>
        </p:txBody>
      </p:sp>
      <p:pic>
        <p:nvPicPr>
          <p:cNvPr id="126983" name="Picture 7" descr="LE BOWLEG 9 yo tibia vara fem antevers dysplasia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 l="20311" r="22227" b="4135"/>
          <a:stretch>
            <a:fillRect/>
          </a:stretch>
        </p:blipFill>
        <p:spPr>
          <a:xfrm>
            <a:off x="6248400" y="2057400"/>
            <a:ext cx="2286000" cy="4343400"/>
          </a:xfrm>
          <a:noFill/>
          <a:ln/>
        </p:spPr>
      </p:pic>
      <p:pic>
        <p:nvPicPr>
          <p:cNvPr id="126984" name="Picture 8" descr="186e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 cstate="print"/>
          <a:srcRect l="18867" r="28302" b="14465"/>
          <a:stretch>
            <a:fillRect/>
          </a:stretch>
        </p:blipFill>
        <p:spPr>
          <a:xfrm>
            <a:off x="4495800" y="838200"/>
            <a:ext cx="1945341" cy="2362200"/>
          </a:xfrm>
          <a:noFill/>
          <a:ln/>
        </p:spPr>
      </p:pic>
      <p:sp>
        <p:nvSpPr>
          <p:cNvPr id="126985" name="Text Box 9"/>
          <p:cNvSpPr txBox="1">
            <a:spLocks noChangeArrowheads="1"/>
          </p:cNvSpPr>
          <p:nvPr/>
        </p:nvSpPr>
        <p:spPr bwMode="auto">
          <a:xfrm>
            <a:off x="135552" y="1322918"/>
            <a:ext cx="5672496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 b="1" dirty="0"/>
              <a:t>IN NEONATE, NEW ‘CRUISER,’</a:t>
            </a:r>
            <a:r>
              <a:rPr lang="en-US" sz="2400" b="1" dirty="0">
                <a:solidFill>
                  <a:srgbClr val="FFFF00"/>
                </a:solidFill>
              </a:rPr>
              <a:t> ‘NORMAL’</a:t>
            </a:r>
            <a:r>
              <a:rPr lang="en-US" sz="2400" b="1" dirty="0"/>
              <a:t>  RELATIVE TO AGE AND STAGE</a:t>
            </a:r>
          </a:p>
          <a:p>
            <a:pPr>
              <a:spcBef>
                <a:spcPct val="50000"/>
              </a:spcBef>
            </a:pPr>
            <a:br>
              <a:rPr lang="en-US" sz="2400" b="1" dirty="0"/>
            </a:br>
            <a:r>
              <a:rPr lang="en-US" sz="2400" b="1" dirty="0"/>
              <a:t>                           ADORABLE </a:t>
            </a:r>
            <a:r>
              <a:rPr lang="en-US" sz="2400" b="1" dirty="0">
                <a:sym typeface="Wingdings" pitchFamily="2" charset="2"/>
              </a:rPr>
              <a:t></a:t>
            </a:r>
            <a:endParaRPr lang="en-US" sz="2400" b="1" dirty="0"/>
          </a:p>
          <a:p>
            <a:pPr>
              <a:spcBef>
                <a:spcPct val="50000"/>
              </a:spcBef>
            </a:pPr>
            <a:r>
              <a:rPr lang="en-US" sz="2400" b="1" dirty="0"/>
              <a:t>      </a:t>
            </a:r>
            <a:r>
              <a:rPr lang="en-US" sz="2000" b="1" dirty="0"/>
              <a:t>BUT</a:t>
            </a:r>
            <a:r>
              <a:rPr lang="en-US" sz="2400" b="1" dirty="0"/>
              <a:t> ABNORMAL (+-2SD) if 11 yr </a:t>
            </a:r>
            <a:r>
              <a:rPr lang="en-US" sz="2400" b="1" dirty="0">
                <a:sym typeface="Wingdings" pitchFamily="2" charset="2"/>
              </a:rPr>
              <a:t></a:t>
            </a:r>
            <a:endParaRPr lang="en-US" sz="2400" b="1" dirty="0"/>
          </a:p>
        </p:txBody>
      </p:sp>
      <p:sp>
        <p:nvSpPr>
          <p:cNvPr id="126986" name="Text Box 10"/>
          <p:cNvSpPr txBox="1">
            <a:spLocks noChangeArrowheads="1"/>
          </p:cNvSpPr>
          <p:nvPr/>
        </p:nvSpPr>
        <p:spPr bwMode="auto">
          <a:xfrm>
            <a:off x="84624" y="4038599"/>
            <a:ext cx="5943600" cy="1614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sz="2800" b="1" dirty="0">
                <a:solidFill>
                  <a:srgbClr val="FFFF00"/>
                </a:solidFill>
              </a:rPr>
              <a:t>ABNORMAL WEIGHT-BEARING:</a:t>
            </a:r>
            <a:r>
              <a:rPr lang="en-US" sz="2400" dirty="0"/>
              <a:t>   GAIT, BIOMECHANICAL, PHYSIOLOGIC, ORTHOPAEDIC AND PSYCHOSOCIAL CONSEQUENCES</a:t>
            </a:r>
          </a:p>
        </p:txBody>
      </p:sp>
      <p:pic>
        <p:nvPicPr>
          <p:cNvPr id="126987" name="Picture 11" descr="IMG_3983"/>
          <p:cNvPicPr>
            <a:picLocks noChangeAspect="1" noChangeArrowheads="1"/>
          </p:cNvPicPr>
          <p:nvPr/>
        </p:nvPicPr>
        <p:blipFill>
          <a:blip r:embed="rId5" cstate="print"/>
          <a:srcRect l="27200" t="16203" r="18977" b="24385"/>
          <a:stretch>
            <a:fillRect/>
          </a:stretch>
        </p:blipFill>
        <p:spPr bwMode="auto">
          <a:xfrm>
            <a:off x="2819400" y="5257800"/>
            <a:ext cx="1600200" cy="1323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3909" name="Picture 5" descr="LE nl maturatn-  2yr7mo M early valgus axis"/>
          <p:cNvPicPr>
            <a:picLocks noGrp="1" noChangeAspect="1" noChangeArrowheads="1"/>
          </p:cNvPicPr>
          <p:nvPr>
            <p:ph/>
          </p:nvPr>
        </p:nvPicPr>
        <p:blipFill>
          <a:blip r:embed="rId2" cstate="print"/>
          <a:srcRect l="15804" r="20982"/>
          <a:stretch>
            <a:fillRect/>
          </a:stretch>
        </p:blipFill>
        <p:spPr>
          <a:xfrm>
            <a:off x="5486400" y="381000"/>
            <a:ext cx="3352800" cy="5853113"/>
          </a:xfrm>
          <a:noFill/>
          <a:ln/>
        </p:spPr>
      </p:pic>
      <p:sp>
        <p:nvSpPr>
          <p:cNvPr id="123910" name="Text Box 6"/>
          <p:cNvSpPr txBox="1">
            <a:spLocks noChangeArrowheads="1"/>
          </p:cNvSpPr>
          <p:nvPr/>
        </p:nvSpPr>
        <p:spPr bwMode="auto">
          <a:xfrm>
            <a:off x="228600" y="417513"/>
            <a:ext cx="4876800" cy="24929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sz="2800" b="1" dirty="0">
                <a:solidFill>
                  <a:srgbClr val="FF66FF"/>
                </a:solidFill>
              </a:rPr>
              <a:t>2 YR 7 MO FEMALE</a:t>
            </a:r>
          </a:p>
          <a:p>
            <a:r>
              <a:rPr lang="en-US" sz="2800" dirty="0"/>
              <a:t>  MOVING INTO NL VALGUS</a:t>
            </a:r>
          </a:p>
          <a:p>
            <a:endParaRPr lang="en-US" sz="2800" dirty="0"/>
          </a:p>
          <a:p>
            <a:r>
              <a:rPr lang="en-US" sz="2400" dirty="0"/>
              <a:t>SLIGHT ASYMMETRY IN SHAFT-SHAFT </a:t>
            </a:r>
            <a:r>
              <a:rPr lang="en-US" sz="2400" dirty="0">
                <a:solidFill>
                  <a:srgbClr val="FFFF00"/>
                </a:solidFill>
              </a:rPr>
              <a:t>(ANATOMIC</a:t>
            </a:r>
            <a:r>
              <a:rPr lang="en-US" sz="2400" dirty="0"/>
              <a:t>) AXES ‘WNL’ BUT WILL BE FOLLOWED</a:t>
            </a:r>
          </a:p>
        </p:txBody>
      </p:sp>
      <p:sp>
        <p:nvSpPr>
          <p:cNvPr id="123911" name="Text Box 7"/>
          <p:cNvSpPr txBox="1">
            <a:spLocks noChangeArrowheads="1"/>
          </p:cNvSpPr>
          <p:nvPr/>
        </p:nvSpPr>
        <p:spPr bwMode="auto">
          <a:xfrm>
            <a:off x="0" y="3429000"/>
            <a:ext cx="5410200" cy="31085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2800" b="1" dirty="0">
                <a:solidFill>
                  <a:srgbClr val="FFFF00"/>
                </a:solidFill>
              </a:rPr>
              <a:t>‘WNL</a:t>
            </a:r>
            <a:r>
              <a:rPr lang="en-US" sz="2800" b="1" dirty="0"/>
              <a:t>’= ‘W</a:t>
            </a:r>
            <a:r>
              <a:rPr lang="en-US" sz="3600" b="1" dirty="0"/>
              <a:t>/</a:t>
            </a:r>
            <a:r>
              <a:rPr lang="en-US" sz="2800" b="1" dirty="0"/>
              <a:t>IN NORMAL LIMITS’</a:t>
            </a:r>
          </a:p>
          <a:p>
            <a:r>
              <a:rPr lang="en-US" sz="2400" dirty="0"/>
              <a:t>       ACKNOWLEDGES WIDE    	SPECTRUM OF NORMAL  	   VARIATION</a:t>
            </a:r>
          </a:p>
          <a:p>
            <a:endParaRPr lang="en-US" sz="2800" dirty="0"/>
          </a:p>
          <a:p>
            <a:r>
              <a:rPr lang="en-US" sz="2800" dirty="0"/>
              <a:t>OCCASIONALLY MEANS </a:t>
            </a:r>
          </a:p>
          <a:p>
            <a:r>
              <a:rPr lang="en-US" sz="3200" dirty="0"/>
              <a:t>   </a:t>
            </a:r>
            <a:r>
              <a:rPr lang="en-US" sz="3200" b="1" dirty="0">
                <a:solidFill>
                  <a:srgbClr val="FFFF00"/>
                </a:solidFill>
              </a:rPr>
              <a:t>‘</a:t>
            </a:r>
            <a:r>
              <a:rPr lang="en-US" sz="3200" b="1" dirty="0">
                <a:solidFill>
                  <a:srgbClr val="FFC000"/>
                </a:solidFill>
              </a:rPr>
              <a:t>W</a:t>
            </a:r>
            <a:r>
              <a:rPr lang="en-US" sz="3200" b="1" dirty="0">
                <a:solidFill>
                  <a:srgbClr val="FFFF00"/>
                </a:solidFill>
              </a:rPr>
              <a:t>E </a:t>
            </a:r>
            <a:r>
              <a:rPr lang="en-US" sz="3200" b="1" dirty="0">
                <a:solidFill>
                  <a:srgbClr val="FFC000"/>
                </a:solidFill>
              </a:rPr>
              <a:t>N</a:t>
            </a:r>
            <a:r>
              <a:rPr lang="en-US" sz="3200" b="1" dirty="0">
                <a:solidFill>
                  <a:srgbClr val="FFFF00"/>
                </a:solidFill>
              </a:rPr>
              <a:t>EVER </a:t>
            </a:r>
            <a:r>
              <a:rPr lang="en-US" sz="3200" b="1" dirty="0">
                <a:solidFill>
                  <a:srgbClr val="FFC000"/>
                </a:solidFill>
              </a:rPr>
              <a:t>L</a:t>
            </a:r>
            <a:r>
              <a:rPr lang="en-US" sz="3200" b="1" dirty="0">
                <a:solidFill>
                  <a:srgbClr val="FFFF00"/>
                </a:solidFill>
              </a:rPr>
              <a:t>OOKED’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6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FF66FF"/>
                </a:solidFill>
              </a:rPr>
              <a:t>LLD and PELVIC OBLIQUITY</a:t>
            </a:r>
          </a:p>
        </p:txBody>
      </p:sp>
      <p:pic>
        <p:nvPicPr>
          <p:cNvPr id="124935" name="Picture 7" descr="LE 11 yo pelvic tilt and increased valgu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 l="19154" r="31046"/>
          <a:stretch>
            <a:fillRect/>
          </a:stretch>
        </p:blipFill>
        <p:spPr>
          <a:xfrm>
            <a:off x="4724400" y="1295400"/>
            <a:ext cx="1981200" cy="4530725"/>
          </a:xfrm>
          <a:noFill/>
          <a:ln/>
        </p:spPr>
      </p:pic>
      <p:pic>
        <p:nvPicPr>
          <p:cNvPr id="124938" name="Picture 10" descr="LE Hemihypertrophy tilts pelvis 4yo 3703840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 l="22984" r="25299"/>
          <a:stretch>
            <a:fillRect/>
          </a:stretch>
        </p:blipFill>
        <p:spPr>
          <a:xfrm>
            <a:off x="6858000" y="2133600"/>
            <a:ext cx="2057400" cy="4530725"/>
          </a:xfrm>
          <a:noFill/>
          <a:ln/>
        </p:spPr>
      </p:pic>
      <p:sp>
        <p:nvSpPr>
          <p:cNvPr id="124939" name="Text Box 11"/>
          <p:cNvSpPr txBox="1">
            <a:spLocks noChangeArrowheads="1"/>
          </p:cNvSpPr>
          <p:nvPr/>
        </p:nvSpPr>
        <p:spPr bwMode="auto">
          <a:xfrm>
            <a:off x="381000" y="1752600"/>
            <a:ext cx="426720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800" b="1" dirty="0">
                <a:solidFill>
                  <a:srgbClr val="FFFF00"/>
                </a:solidFill>
              </a:rPr>
              <a:t>LLD</a:t>
            </a:r>
            <a:r>
              <a:rPr lang="en-US" sz="2800" dirty="0"/>
              <a:t> FORCES PELVIS,  	SPINE, GAIT, TO 	ACCOMMODATE </a:t>
            </a:r>
          </a:p>
          <a:p>
            <a:pPr>
              <a:spcBef>
                <a:spcPct val="50000"/>
              </a:spcBef>
            </a:pPr>
            <a:r>
              <a:rPr lang="en-US" sz="2800" dirty="0"/>
              <a:t>CRANIUM ‘WANTS’ TO 	BE IN </a:t>
            </a:r>
            <a:r>
              <a:rPr lang="en-US" sz="2800" b="1" dirty="0">
                <a:solidFill>
                  <a:srgbClr val="FFFF00"/>
                </a:solidFill>
              </a:rPr>
              <a:t>PLUMB 	LINE</a:t>
            </a:r>
            <a:r>
              <a:rPr lang="en-US" sz="2800" dirty="0"/>
              <a:t> OVER 	SACRUM   	</a:t>
            </a:r>
            <a:r>
              <a:rPr lang="en-US" sz="2800" b="1" dirty="0"/>
              <a:t>(GRAVITY)</a:t>
            </a:r>
          </a:p>
          <a:p>
            <a:pPr>
              <a:spcBef>
                <a:spcPct val="50000"/>
              </a:spcBef>
            </a:pPr>
            <a:r>
              <a:rPr lang="en-US" sz="2000" b="1" dirty="0"/>
              <a:t>(TRY WALKING IN ONE HIGH 	HEEL FOR 10 MINUTES)</a:t>
            </a:r>
          </a:p>
        </p:txBody>
      </p:sp>
      <p:sp>
        <p:nvSpPr>
          <p:cNvPr id="124940" name="Line 12"/>
          <p:cNvSpPr>
            <a:spLocks noChangeShapeType="1"/>
          </p:cNvSpPr>
          <p:nvPr/>
        </p:nvSpPr>
        <p:spPr bwMode="auto">
          <a:xfrm>
            <a:off x="5181600" y="1447800"/>
            <a:ext cx="1295400" cy="685800"/>
          </a:xfrm>
          <a:prstGeom prst="line">
            <a:avLst/>
          </a:prstGeom>
          <a:noFill/>
          <a:ln w="28575">
            <a:solidFill>
              <a:srgbClr val="FF33CC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24941" name="Line 13"/>
          <p:cNvSpPr>
            <a:spLocks noChangeShapeType="1"/>
          </p:cNvSpPr>
          <p:nvPr/>
        </p:nvSpPr>
        <p:spPr bwMode="auto">
          <a:xfrm>
            <a:off x="5029200" y="3657600"/>
            <a:ext cx="1447800" cy="762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24942" name="Line 14"/>
          <p:cNvSpPr>
            <a:spLocks noChangeShapeType="1"/>
          </p:cNvSpPr>
          <p:nvPr/>
        </p:nvSpPr>
        <p:spPr bwMode="auto">
          <a:xfrm>
            <a:off x="5029200" y="5638800"/>
            <a:ext cx="1447800" cy="0"/>
          </a:xfrm>
          <a:prstGeom prst="line">
            <a:avLst/>
          </a:prstGeom>
          <a:noFill/>
          <a:ln w="76200">
            <a:solidFill>
              <a:schemeClr val="fol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5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28600"/>
            <a:ext cx="8839200" cy="990600"/>
          </a:xfrm>
        </p:spPr>
        <p:txBody>
          <a:bodyPr/>
          <a:lstStyle/>
          <a:p>
            <a:r>
              <a:rPr lang="en-US" sz="4800" b="1" dirty="0">
                <a:solidFill>
                  <a:srgbClr val="FF66FF"/>
                </a:solidFill>
              </a:rPr>
              <a:t>LEG LENGTH DISCREPANCY</a:t>
            </a:r>
          </a:p>
        </p:txBody>
      </p:sp>
      <p:sp>
        <p:nvSpPr>
          <p:cNvPr id="147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371600"/>
            <a:ext cx="8229600" cy="5257800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dirty="0"/>
              <a:t>NO ONE IS PERFECTLY SYMMETRIC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b="1" dirty="0">
                <a:solidFill>
                  <a:srgbClr val="FFFF00"/>
                </a:solidFill>
              </a:rPr>
              <a:t>ADULTS</a:t>
            </a:r>
            <a:r>
              <a:rPr lang="en-US" dirty="0"/>
              <a:t> TOLERATE </a:t>
            </a:r>
            <a:r>
              <a:rPr lang="en-US" dirty="0">
                <a:solidFill>
                  <a:srgbClr val="FFFF00"/>
                </a:solidFill>
              </a:rPr>
              <a:t>2.5 cm (~1”)</a:t>
            </a:r>
            <a:r>
              <a:rPr lang="en-US" dirty="0"/>
              <a:t> LLD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b="1" dirty="0"/>
              <a:t>           </a:t>
            </a:r>
            <a:r>
              <a:rPr lang="en-US" sz="2000" b="1" dirty="0"/>
              <a:t>STANCE, GAIT, SPINAL, PELVIC ACCOMODATION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b="1" dirty="0"/>
              <a:t>           </a:t>
            </a:r>
            <a:r>
              <a:rPr lang="en-US" sz="2000" b="1" dirty="0"/>
              <a:t>WATCH PEOPLE WALK!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dirty="0">
                <a:solidFill>
                  <a:srgbClr val="FFFF00"/>
                </a:solidFill>
              </a:rPr>
              <a:t>&gt;2.5 cm ADULT: </a:t>
            </a:r>
            <a:r>
              <a:rPr lang="en-US" dirty="0"/>
              <a:t>SIGNS AND SYMPTOMS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dirty="0"/>
              <a:t>        </a:t>
            </a:r>
            <a:r>
              <a:rPr lang="en-US" sz="2000" b="1" dirty="0">
                <a:solidFill>
                  <a:srgbClr val="FFFF00"/>
                </a:solidFill>
              </a:rPr>
              <a:t>SIGN</a:t>
            </a:r>
            <a:r>
              <a:rPr lang="en-US" sz="2000" dirty="0"/>
              <a:t> DETECTED BY OBSERVER, </a:t>
            </a:r>
            <a:r>
              <a:rPr lang="en-US" sz="2000" b="1" dirty="0">
                <a:solidFill>
                  <a:srgbClr val="FFFF00"/>
                </a:solidFill>
              </a:rPr>
              <a:t>SYMPTOM</a:t>
            </a:r>
            <a:r>
              <a:rPr lang="en-US" sz="2000" dirty="0"/>
              <a:t> BY PATIENT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b="1" dirty="0">
                <a:solidFill>
                  <a:srgbClr val="FFFF00"/>
                </a:solidFill>
              </a:rPr>
              <a:t>CHILDREN: SIGNIFICANCE </a:t>
            </a:r>
            <a:r>
              <a:rPr lang="en-US" b="1" dirty="0">
                <a:solidFill>
                  <a:srgbClr val="FFFF00"/>
                </a:solidFill>
                <a:sym typeface="Wingdings" pitchFamily="2" charset="2"/>
              </a:rPr>
              <a:t></a:t>
            </a:r>
            <a:r>
              <a:rPr lang="en-US" b="1" dirty="0">
                <a:solidFill>
                  <a:srgbClr val="FFFF00"/>
                </a:solidFill>
              </a:rPr>
              <a:t> AGE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2400" b="1" dirty="0"/>
              <a:t>             PREDICTS SEVERE CONSEQUENCE,TODDLER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2400" b="1" dirty="0"/>
              <a:t>             MINOR IN PERIADOLESCENT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2400" b="1" dirty="0"/>
              <a:t>             MINIMAL IF CLOSE TO SKELETAL MATURITY</a:t>
            </a:r>
            <a:endParaRPr lang="en-US" sz="2000" b="1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US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47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47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147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147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47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6483" y="256742"/>
            <a:ext cx="8915400" cy="1143000"/>
          </a:xfrm>
        </p:spPr>
        <p:txBody>
          <a:bodyPr/>
          <a:lstStyle/>
          <a:p>
            <a:r>
              <a:rPr lang="en-US" sz="4000" b="1" dirty="0" err="1">
                <a:solidFill>
                  <a:srgbClr val="FFFF00"/>
                </a:solidFill>
              </a:rPr>
              <a:t>Physeal</a:t>
            </a:r>
            <a:r>
              <a:rPr lang="en-US" sz="4000" b="1" dirty="0">
                <a:solidFill>
                  <a:srgbClr val="FFFF00"/>
                </a:solidFill>
              </a:rPr>
              <a:t> </a:t>
            </a:r>
            <a:r>
              <a:rPr lang="en-US" sz="4000" b="1" dirty="0" err="1">
                <a:solidFill>
                  <a:srgbClr val="FFFF00"/>
                </a:solidFill>
              </a:rPr>
              <a:t>Injury</a:t>
            </a:r>
            <a:r>
              <a:rPr lang="en-US" sz="4000" b="1" dirty="0" err="1">
                <a:sym typeface="Wingdings" pitchFamily="2" charset="2"/>
              </a:rPr>
              <a:t>Abnormal</a:t>
            </a:r>
            <a:r>
              <a:rPr lang="en-US" sz="4000" b="1" dirty="0">
                <a:sym typeface="Wingdings" pitchFamily="2" charset="2"/>
              </a:rPr>
              <a:t> Growth</a:t>
            </a:r>
            <a:br>
              <a:rPr lang="en-US" sz="4000" b="1" dirty="0">
                <a:sym typeface="Wingdings" pitchFamily="2" charset="2"/>
              </a:rPr>
            </a:br>
            <a:r>
              <a:rPr lang="en-US" sz="4000" b="1" dirty="0">
                <a:sym typeface="Wingdings" pitchFamily="2" charset="2"/>
              </a:rPr>
              <a:t>Arrest or Asymmetry</a:t>
            </a:r>
            <a:endParaRPr lang="en-US" sz="4000" b="1" dirty="0"/>
          </a:p>
        </p:txBody>
      </p:sp>
      <p:pic>
        <p:nvPicPr>
          <p:cNvPr id="4" name="Content Placeholder 3" descr="NL MECH AX GKunz a 4 yo girl Zero R and 1 degree L valg was more valg as 2 yo no films 458141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37712" t="44106" r="32812" b="9180"/>
          <a:stretch>
            <a:fillRect/>
          </a:stretch>
        </p:blipFill>
        <p:spPr>
          <a:xfrm>
            <a:off x="457200" y="1501737"/>
            <a:ext cx="2971800" cy="5172148"/>
          </a:xfrm>
        </p:spPr>
      </p:pic>
      <p:pic>
        <p:nvPicPr>
          <p:cNvPr id="5" name="Picture 4" descr="1186ba.JPG"/>
          <p:cNvPicPr>
            <a:picLocks noChangeAspect="1"/>
          </p:cNvPicPr>
          <p:nvPr/>
        </p:nvPicPr>
        <p:blipFill>
          <a:blip r:embed="rId3" cstate="print"/>
          <a:srcRect l="23333" t="14444" r="25000" b="11111"/>
          <a:stretch>
            <a:fillRect/>
          </a:stretch>
        </p:blipFill>
        <p:spPr>
          <a:xfrm>
            <a:off x="4021540" y="1853405"/>
            <a:ext cx="4301319" cy="4648200"/>
          </a:xfrm>
          <a:prstGeom prst="rect">
            <a:avLst/>
          </a:prstGeom>
        </p:spPr>
      </p:pic>
      <p:sp>
        <p:nvSpPr>
          <p:cNvPr id="6" name="Flowchart: Collate 5"/>
          <p:cNvSpPr/>
          <p:nvPr/>
        </p:nvSpPr>
        <p:spPr bwMode="auto">
          <a:xfrm rot="5400000">
            <a:off x="4953000" y="2590800"/>
            <a:ext cx="381000" cy="1295400"/>
          </a:xfrm>
          <a:prstGeom prst="flowChartCollate">
            <a:avLst/>
          </a:prstGeom>
          <a:solidFill>
            <a:srgbClr val="FF33CC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7" name="Flowchart: Collate 6"/>
          <p:cNvSpPr/>
          <p:nvPr/>
        </p:nvSpPr>
        <p:spPr bwMode="auto">
          <a:xfrm rot="16200000">
            <a:off x="6431016" y="4240210"/>
            <a:ext cx="228600" cy="838200"/>
          </a:xfrm>
          <a:prstGeom prst="flowChartCollate">
            <a:avLst/>
          </a:prstGeom>
          <a:solidFill>
            <a:srgbClr val="FF99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3" name="Right Triangle 2"/>
          <p:cNvSpPr/>
          <p:nvPr/>
        </p:nvSpPr>
        <p:spPr bwMode="auto">
          <a:xfrm rot="10800000">
            <a:off x="5356354" y="1853405"/>
            <a:ext cx="2929719" cy="2487613"/>
          </a:xfrm>
          <a:prstGeom prst="rtTriangle">
            <a:avLst/>
          </a:prstGeom>
          <a:solidFill>
            <a:schemeClr val="bg1">
              <a:lumMod val="7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03525"/>
            <a:ext cx="7239000" cy="1758493"/>
          </a:xfrm>
        </p:spPr>
        <p:txBody>
          <a:bodyPr/>
          <a:lstStyle/>
          <a:p>
            <a:r>
              <a:rPr lang="en-US" sz="4800" b="1" dirty="0">
                <a:solidFill>
                  <a:srgbClr val="FFFF00"/>
                </a:solidFill>
              </a:rPr>
              <a:t>GROWTH DISRUPTION:</a:t>
            </a:r>
            <a:br>
              <a:rPr lang="en-US" sz="4000" b="1" dirty="0">
                <a:solidFill>
                  <a:srgbClr val="FFFF00"/>
                </a:solidFill>
              </a:rPr>
            </a:br>
            <a:r>
              <a:rPr lang="en-US" sz="4000" b="1" dirty="0">
                <a:solidFill>
                  <a:srgbClr val="FFFF00"/>
                </a:solidFill>
              </a:rPr>
              <a:t>Curvature </a:t>
            </a:r>
            <a:r>
              <a:rPr lang="en-US" sz="4000" b="1" dirty="0">
                <a:solidFill>
                  <a:schemeClr val="tx1"/>
                </a:solidFill>
              </a:rPr>
              <a:t>if</a:t>
            </a:r>
            <a:r>
              <a:rPr lang="en-US" sz="4000" b="1" dirty="0">
                <a:solidFill>
                  <a:srgbClr val="FFFF00"/>
                </a:solidFill>
              </a:rPr>
              <a:t> partial, focal</a:t>
            </a:r>
            <a:r>
              <a:rPr lang="en-US" sz="4000" b="1" dirty="0">
                <a:solidFill>
                  <a:schemeClr val="tx1"/>
                </a:solidFill>
              </a:rPr>
              <a:t> </a:t>
            </a:r>
            <a:r>
              <a:rPr lang="en-US" sz="4000" b="1" dirty="0">
                <a:solidFill>
                  <a:srgbClr val="FFFF00"/>
                </a:solidFill>
              </a:rPr>
              <a:t>Shortened </a:t>
            </a:r>
            <a:r>
              <a:rPr lang="en-US" sz="4000" b="1" dirty="0">
                <a:solidFill>
                  <a:schemeClr val="tx1"/>
                </a:solidFill>
              </a:rPr>
              <a:t>if </a:t>
            </a:r>
            <a:r>
              <a:rPr lang="en-US" sz="4000" b="1" dirty="0">
                <a:solidFill>
                  <a:srgbClr val="FFFF00"/>
                </a:solidFill>
              </a:rPr>
              <a:t>total </a:t>
            </a:r>
            <a:r>
              <a:rPr lang="en-US" sz="4000" b="1" dirty="0" err="1">
                <a:solidFill>
                  <a:schemeClr val="tx1"/>
                </a:solidFill>
              </a:rPr>
              <a:t>physis</a:t>
            </a:r>
            <a:endParaRPr lang="en-US" sz="4000" b="1" dirty="0">
              <a:solidFill>
                <a:schemeClr val="tx1"/>
              </a:solidFill>
            </a:endParaRPr>
          </a:p>
        </p:txBody>
      </p:sp>
      <p:pic>
        <p:nvPicPr>
          <p:cNvPr id="5" name="Content Placeholder 4" descr="BBell Apert synd partl fusion asymm growth clinodact 295937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09600" y="2362200"/>
            <a:ext cx="3124200" cy="4173882"/>
          </a:xfrm>
        </p:spPr>
      </p:pic>
      <p:pic>
        <p:nvPicPr>
          <p:cNvPr id="6" name="Picture 5" descr="AX10a LE PFFD at 3 yrs Patterson 3681764.jpg"/>
          <p:cNvPicPr>
            <a:picLocks noChangeAspect="1"/>
          </p:cNvPicPr>
          <p:nvPr/>
        </p:nvPicPr>
        <p:blipFill>
          <a:blip r:embed="rId3" cstate="print"/>
          <a:srcRect l="23124" t="6667" r="25567"/>
          <a:stretch>
            <a:fillRect/>
          </a:stretch>
        </p:blipFill>
        <p:spPr>
          <a:xfrm>
            <a:off x="6781800" y="1047750"/>
            <a:ext cx="2133600" cy="5372100"/>
          </a:xfrm>
          <a:prstGeom prst="rect">
            <a:avLst/>
          </a:prstGeom>
        </p:spPr>
      </p:pic>
      <p:pic>
        <p:nvPicPr>
          <p:cNvPr id="7" name="Picture 6" descr="Bonsai_Pictures-screenshot[1].jpg"/>
          <p:cNvPicPr>
            <a:picLocks noChangeAspect="1"/>
          </p:cNvPicPr>
          <p:nvPr/>
        </p:nvPicPr>
        <p:blipFill>
          <a:blip r:embed="rId4" cstate="print"/>
          <a:srcRect r="12840" b="22521"/>
          <a:stretch>
            <a:fillRect/>
          </a:stretch>
        </p:blipFill>
        <p:spPr>
          <a:xfrm>
            <a:off x="3429000" y="2531003"/>
            <a:ext cx="2055395" cy="1905000"/>
          </a:xfrm>
          <a:prstGeom prst="rect">
            <a:avLst/>
          </a:prstGeom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1017587"/>
          </a:xfrm>
        </p:spPr>
        <p:txBody>
          <a:bodyPr/>
          <a:lstStyle/>
          <a:p>
            <a:r>
              <a:rPr lang="en-US" sz="4000" b="1" dirty="0">
                <a:solidFill>
                  <a:srgbClr val="FF66FF"/>
                </a:solidFill>
              </a:rPr>
              <a:t>LEG LENGTH DISCREPANCY</a:t>
            </a:r>
            <a:br>
              <a:rPr lang="en-US" sz="4000" b="1" dirty="0">
                <a:solidFill>
                  <a:srgbClr val="FF66FF"/>
                </a:solidFill>
              </a:rPr>
            </a:br>
            <a:r>
              <a:rPr lang="en-US" sz="4000" b="1" dirty="0">
                <a:solidFill>
                  <a:srgbClr val="FF66FF"/>
                </a:solidFill>
              </a:rPr>
              <a:t>(</a:t>
            </a:r>
            <a:r>
              <a:rPr lang="en-US" sz="2800" b="1" dirty="0">
                <a:solidFill>
                  <a:srgbClr val="FF66FF"/>
                </a:solidFill>
              </a:rPr>
              <a:t>LLD)</a:t>
            </a:r>
          </a:p>
        </p:txBody>
      </p:sp>
      <p:sp>
        <p:nvSpPr>
          <p:cNvPr id="142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" y="1447800"/>
            <a:ext cx="8686800" cy="472440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sz="4000" b="1" dirty="0">
                <a:solidFill>
                  <a:srgbClr val="FFFF00"/>
                </a:solidFill>
              </a:rPr>
              <a:t>DIFFERENTIAL DIAGNOSIS (</a:t>
            </a:r>
            <a:r>
              <a:rPr lang="en-US" sz="4000" b="1" dirty="0" err="1">
                <a:solidFill>
                  <a:srgbClr val="FFFF00"/>
                </a:solidFill>
              </a:rPr>
              <a:t>DDx</a:t>
            </a:r>
            <a:r>
              <a:rPr lang="en-US" sz="4000" b="1" dirty="0">
                <a:solidFill>
                  <a:srgbClr val="FFFF00"/>
                </a:solidFill>
              </a:rPr>
              <a:t>):</a:t>
            </a:r>
          </a:p>
          <a:p>
            <a:pPr>
              <a:buFont typeface="Wingdings" pitchFamily="2" charset="2"/>
              <a:buNone/>
            </a:pPr>
            <a:r>
              <a:rPr lang="en-US" dirty="0"/>
              <a:t> </a:t>
            </a:r>
          </a:p>
          <a:p>
            <a:pPr>
              <a:buFont typeface="Wingdings" pitchFamily="2" charset="2"/>
              <a:buNone/>
            </a:pPr>
            <a:r>
              <a:rPr lang="en-US" dirty="0"/>
              <a:t>  CONGENITAL/DEVELOPMENTAL</a:t>
            </a:r>
          </a:p>
          <a:p>
            <a:pPr>
              <a:buFont typeface="Wingdings" pitchFamily="2" charset="2"/>
              <a:buNone/>
            </a:pPr>
            <a:r>
              <a:rPr lang="en-US" dirty="0"/>
              <a:t>   NEUROVASCULAR </a:t>
            </a:r>
            <a:r>
              <a:rPr lang="en-US" sz="1800" dirty="0"/>
              <a:t>POLIO, STROKE, VASC.MALFORMAT’N</a:t>
            </a:r>
            <a:endParaRPr lang="en-US" dirty="0"/>
          </a:p>
          <a:p>
            <a:pPr>
              <a:buFont typeface="Wingdings" pitchFamily="2" charset="2"/>
              <a:buNone/>
            </a:pPr>
            <a:r>
              <a:rPr lang="en-US" dirty="0"/>
              <a:t>   INFECTION, BONE or JOINT   </a:t>
            </a:r>
          </a:p>
          <a:p>
            <a:pPr>
              <a:buFont typeface="Wingdings" pitchFamily="2" charset="2"/>
              <a:buNone/>
            </a:pPr>
            <a:r>
              <a:rPr lang="en-US" dirty="0"/>
              <a:t>   PHYSEAL (GROWTH PLATE) TRAUMA</a:t>
            </a:r>
          </a:p>
          <a:p>
            <a:pPr>
              <a:buFont typeface="Wingdings" pitchFamily="2" charset="2"/>
              <a:buNone/>
            </a:pPr>
            <a:r>
              <a:rPr lang="en-US" sz="1800" dirty="0"/>
              <a:t>                </a:t>
            </a:r>
            <a:r>
              <a:rPr lang="en-US" sz="2000" dirty="0"/>
              <a:t>TOTAL OR PARTIAL LOCAL GROWTH ARREST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               SYMMETRIC SHORTENING </a:t>
            </a:r>
            <a:r>
              <a:rPr lang="en-US" sz="2000" dirty="0" err="1"/>
              <a:t>vs</a:t>
            </a:r>
            <a:r>
              <a:rPr lang="en-US" sz="2000" dirty="0"/>
              <a:t> ‘BONSAI TREE’ EFFECT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42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42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42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42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42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42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04800"/>
            <a:ext cx="8229600" cy="1905000"/>
          </a:xfrm>
        </p:spPr>
        <p:txBody>
          <a:bodyPr/>
          <a:lstStyle/>
          <a:p>
            <a:r>
              <a:rPr lang="en-US" sz="4000" b="1" dirty="0">
                <a:solidFill>
                  <a:srgbClr val="FF66FF"/>
                </a:solidFill>
              </a:rPr>
              <a:t>PLANNING LLD TREATMENT:</a:t>
            </a:r>
            <a:br>
              <a:rPr lang="en-US" sz="4800" b="1" dirty="0">
                <a:solidFill>
                  <a:srgbClr val="FF66FF"/>
                </a:solidFill>
              </a:rPr>
            </a:br>
            <a:r>
              <a:rPr lang="en-US" sz="4000" b="1" dirty="0">
                <a:solidFill>
                  <a:srgbClr val="FF66FF"/>
                </a:solidFill>
              </a:rPr>
              <a:t>BIOLOGICAL CONSIDERATIONS </a:t>
            </a:r>
          </a:p>
        </p:txBody>
      </p:sp>
      <p:sp>
        <p:nvSpPr>
          <p:cNvPr id="141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905000"/>
            <a:ext cx="8763000" cy="4572000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b="1" dirty="0">
                <a:solidFill>
                  <a:srgbClr val="FFFF00"/>
                </a:solidFill>
              </a:rPr>
              <a:t>HOW MUCH</a:t>
            </a:r>
            <a:r>
              <a:rPr lang="en-US" b="1" dirty="0"/>
              <a:t> </a:t>
            </a:r>
            <a:r>
              <a:rPr lang="en-US" dirty="0"/>
              <a:t>GROWTH IS LEFT?</a:t>
            </a:r>
            <a:endParaRPr lang="en-US" sz="20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1600" dirty="0"/>
              <a:t>        </a:t>
            </a:r>
            <a:r>
              <a:rPr lang="en-US" sz="2400" dirty="0"/>
              <a:t>BONE AGE </a:t>
            </a:r>
            <a:r>
              <a:rPr lang="en-US" sz="2400" dirty="0" err="1"/>
              <a:t>vs</a:t>
            </a:r>
            <a:r>
              <a:rPr lang="en-US" sz="2400" dirty="0"/>
              <a:t> CHRONOLOGIC AGE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2400" dirty="0"/>
              <a:t>     PARENTAL HEIGHT FORMULA BY GENDER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2400" dirty="0"/>
              <a:t>     PREDICTIVE PEDIATRIC CHARTS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US" sz="24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b="1" dirty="0">
                <a:solidFill>
                  <a:srgbClr val="FFFF00"/>
                </a:solidFill>
              </a:rPr>
              <a:t>WHERE IN EACH BONE</a:t>
            </a:r>
            <a:r>
              <a:rPr lang="en-US" b="1" dirty="0"/>
              <a:t> </a:t>
            </a:r>
            <a:r>
              <a:rPr lang="en-US" dirty="0"/>
              <a:t>GROWTH OCCU</a:t>
            </a:r>
            <a:r>
              <a:rPr lang="en-US" sz="2800" dirty="0"/>
              <a:t>RS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1800" dirty="0"/>
              <a:t>      </a:t>
            </a:r>
            <a:r>
              <a:rPr lang="en-US" sz="2400" dirty="0"/>
              <a:t>KNEE CONTRIBUTES ~70% LONGITUDINAL GROWTH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2400" dirty="0"/>
              <a:t>    DISTAL FEMUR OR PROX TIBIA THEREFORE ‘WORST’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US" sz="24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dirty="0">
                <a:solidFill>
                  <a:srgbClr val="FFFF00"/>
                </a:solidFill>
              </a:rPr>
              <a:t>VASCULAR SUPPLY</a:t>
            </a:r>
            <a:r>
              <a:rPr lang="en-US" dirty="0"/>
              <a:t> </a:t>
            </a:r>
            <a:r>
              <a:rPr lang="en-US" sz="2800" dirty="0"/>
              <a:t>AND HEALING VARIABLES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US" sz="28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2800" dirty="0"/>
              <a:t>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US" sz="2800" dirty="0"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04800" y="1752600"/>
            <a:ext cx="861060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3200" b="1" dirty="0"/>
              <a:t>LONG-TERM FUNCTIONAL EXPECTATIO</a:t>
            </a:r>
            <a:r>
              <a:rPr lang="en-US" sz="2800" b="1" dirty="0"/>
              <a:t>NS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2800" dirty="0"/>
              <a:t>       Basic ambulation or high performance?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US" sz="28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3200" b="1" dirty="0"/>
              <a:t>ASSOCIATED OR COEXISTING FACTOR</a:t>
            </a:r>
            <a:r>
              <a:rPr lang="en-US" sz="2800" b="1" dirty="0"/>
              <a:t>S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2800" dirty="0"/>
              <a:t>      Co-morbidity:  HIV, CP, </a:t>
            </a:r>
            <a:r>
              <a:rPr lang="en-US" sz="2800" dirty="0" err="1"/>
              <a:t>malabsorption</a:t>
            </a:r>
            <a:r>
              <a:rPr lang="en-US" sz="2800" dirty="0"/>
              <a:t>, social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2800" dirty="0"/>
              <a:t>      One year of dependency: school, life, medical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US" sz="32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3200" b="1" dirty="0"/>
              <a:t>COSMETIC CONSIDERATIONS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 idx="4294967295"/>
          </p:nvPr>
        </p:nvSpPr>
        <p:spPr>
          <a:xfrm>
            <a:off x="0" y="277813"/>
            <a:ext cx="8839200" cy="1143000"/>
          </a:xfrm>
        </p:spPr>
        <p:txBody>
          <a:bodyPr/>
          <a:lstStyle/>
          <a:p>
            <a:r>
              <a:rPr lang="en-US" sz="4800" b="1" dirty="0">
                <a:solidFill>
                  <a:srgbClr val="FF66FF"/>
                </a:solidFill>
              </a:rPr>
              <a:t>LLD: Patient Consideratio</a:t>
            </a:r>
            <a:r>
              <a:rPr lang="en-US" b="1" dirty="0">
                <a:solidFill>
                  <a:srgbClr val="FF66FF"/>
                </a:solidFill>
              </a:rPr>
              <a:t>ns </a:t>
            </a: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63" name="Rectangle 11"/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5486400" cy="1143000"/>
          </a:xfrm>
        </p:spPr>
        <p:txBody>
          <a:bodyPr/>
          <a:lstStyle/>
          <a:p>
            <a:r>
              <a:rPr lang="en-US" sz="4000" b="1" dirty="0">
                <a:solidFill>
                  <a:srgbClr val="FF66FF"/>
                </a:solidFill>
              </a:rPr>
              <a:t>LEG-LENGTH DISCREPANCY</a:t>
            </a:r>
          </a:p>
        </p:txBody>
      </p:sp>
      <p:sp>
        <p:nvSpPr>
          <p:cNvPr id="125964" name="Rectangle 12"/>
          <p:cNvSpPr>
            <a:spLocks noGrp="1" noChangeArrowheads="1"/>
          </p:cNvSpPr>
          <p:nvPr>
            <p:ph type="body" sz="half" idx="1"/>
          </p:nvPr>
        </p:nvSpPr>
        <p:spPr>
          <a:xfrm flipH="1" flipV="1">
            <a:off x="381000" y="1524000"/>
            <a:ext cx="76200" cy="76200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US" sz="80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20" t="6828" r="27385"/>
          <a:stretch/>
        </p:blipFill>
        <p:spPr>
          <a:xfrm>
            <a:off x="6324600" y="457200"/>
            <a:ext cx="2438399" cy="6121400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5898" y="1752600"/>
            <a:ext cx="3719504" cy="408463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097" t="10000" r="29837" b="16666"/>
          <a:stretch/>
        </p:blipFill>
        <p:spPr>
          <a:xfrm>
            <a:off x="368300" y="1549400"/>
            <a:ext cx="2362200" cy="5029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 dirty="0">
                <a:solidFill>
                  <a:srgbClr val="FF66FF"/>
                </a:solidFill>
              </a:rPr>
              <a:t>OSTEODYSTRACTION:</a:t>
            </a:r>
            <a:br>
              <a:rPr lang="en-US" sz="4000" b="1" dirty="0">
                <a:solidFill>
                  <a:srgbClr val="FF66FF"/>
                </a:solidFill>
              </a:rPr>
            </a:br>
            <a:r>
              <a:rPr lang="en-US" sz="4000" b="1" dirty="0">
                <a:solidFill>
                  <a:srgbClr val="FF66FF"/>
                </a:solidFill>
              </a:rPr>
              <a:t>LENGTHENING PROCEDURE </a:t>
            </a:r>
            <a:br>
              <a:rPr lang="en-US" sz="4000" b="1" dirty="0">
                <a:solidFill>
                  <a:srgbClr val="FF66FF"/>
                </a:solidFill>
              </a:rPr>
            </a:br>
            <a:r>
              <a:rPr lang="en-US" sz="3200" b="1" dirty="0">
                <a:solidFill>
                  <a:srgbClr val="FF66FF"/>
                </a:solidFill>
              </a:rPr>
              <a:t>CHOOSE BEST TARGET</a:t>
            </a:r>
          </a:p>
        </p:txBody>
      </p:sp>
      <p:sp>
        <p:nvSpPr>
          <p:cNvPr id="146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4800" y="2057400"/>
            <a:ext cx="8534400" cy="453072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b="1" dirty="0">
                <a:solidFill>
                  <a:srgbClr val="FFFF00"/>
                </a:solidFill>
              </a:rPr>
              <a:t>AFFECTED PART OF BONE MAY NOT BE GOOD CANDIDATE</a:t>
            </a:r>
            <a:r>
              <a:rPr lang="en-US" b="1" dirty="0"/>
              <a:t>: </a:t>
            </a:r>
            <a:r>
              <a:rPr lang="en-US" sz="2400" dirty="0"/>
              <a:t>SCAR, INFECTION, FIBROUS TISSUE (FD, NF), COMPROMISED OR NATURALLY POOR BLOOD SUPPLY AND HEALING POTENTIAL</a:t>
            </a:r>
          </a:p>
          <a:p>
            <a:pPr>
              <a:buFont typeface="Wingdings" pitchFamily="2" charset="2"/>
              <a:buNone/>
            </a:pPr>
            <a:endParaRPr lang="en-US" sz="2400" dirty="0"/>
          </a:p>
          <a:p>
            <a:pPr>
              <a:buFont typeface="Wingdings" pitchFamily="2" charset="2"/>
              <a:buNone/>
            </a:pPr>
            <a:r>
              <a:rPr lang="en-US" b="1" i="1" dirty="0">
                <a:solidFill>
                  <a:srgbClr val="FFFF00"/>
                </a:solidFill>
              </a:rPr>
              <a:t>TOTAL</a:t>
            </a:r>
            <a:r>
              <a:rPr lang="en-US" dirty="0">
                <a:solidFill>
                  <a:srgbClr val="FFFF00"/>
                </a:solidFill>
              </a:rPr>
              <a:t> </a:t>
            </a:r>
            <a:r>
              <a:rPr lang="en-US" b="1" dirty="0">
                <a:solidFill>
                  <a:srgbClr val="FFFF00"/>
                </a:solidFill>
              </a:rPr>
              <a:t>LEG LENGTH NEEDS SYMMETRY</a:t>
            </a:r>
            <a:endParaRPr lang="en-US" sz="2400" b="1" dirty="0">
              <a:solidFill>
                <a:srgbClr val="FFFF00"/>
              </a:solidFill>
            </a:endParaRPr>
          </a:p>
          <a:p>
            <a:pPr>
              <a:buFont typeface="Wingdings" pitchFamily="2" charset="2"/>
              <a:buNone/>
            </a:pPr>
            <a:r>
              <a:rPr lang="en-US" sz="2400" dirty="0"/>
              <a:t>    INDIVIDUAL BONES LESS CRITICAL</a:t>
            </a:r>
          </a:p>
          <a:p>
            <a:pPr>
              <a:buFont typeface="Wingdings" pitchFamily="2" charset="2"/>
              <a:buNone/>
            </a:pPr>
            <a:endParaRPr lang="en-US" sz="2400" dirty="0"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7" name="Rectangle 7"/>
          <p:cNvSpPr>
            <a:spLocks noGrp="1" noChangeArrowheads="1"/>
          </p:cNvSpPr>
          <p:nvPr>
            <p:ph type="title"/>
          </p:nvPr>
        </p:nvSpPr>
        <p:spPr>
          <a:xfrm>
            <a:off x="228600" y="277813"/>
            <a:ext cx="8763000" cy="1143000"/>
          </a:xfrm>
        </p:spPr>
        <p:txBody>
          <a:bodyPr/>
          <a:lstStyle/>
          <a:p>
            <a:r>
              <a:rPr lang="en-US" sz="3600" b="1" dirty="0">
                <a:solidFill>
                  <a:srgbClr val="FF66FF"/>
                </a:solidFill>
              </a:rPr>
              <a:t>VASCULARITY IS HEALING DESTINY</a:t>
            </a:r>
            <a:br>
              <a:rPr lang="en-US" sz="3600" b="1" dirty="0">
                <a:solidFill>
                  <a:srgbClr val="FF66FF"/>
                </a:solidFill>
              </a:rPr>
            </a:br>
            <a:r>
              <a:rPr lang="en-US" sz="2400" b="1" dirty="0">
                <a:solidFill>
                  <a:srgbClr val="FF66FF"/>
                </a:solidFill>
              </a:rPr>
              <a:t>DISTAL THIRD TIBIA</a:t>
            </a:r>
          </a:p>
        </p:txBody>
      </p:sp>
      <p:sp>
        <p:nvSpPr>
          <p:cNvPr id="143368" name="Rectangle 8"/>
          <p:cNvSpPr>
            <a:spLocks noGrp="1" noChangeArrowheads="1"/>
          </p:cNvSpPr>
          <p:nvPr>
            <p:ph type="body" sz="half" idx="1"/>
          </p:nvPr>
        </p:nvSpPr>
        <p:spPr>
          <a:xfrm>
            <a:off x="381000" y="1371600"/>
            <a:ext cx="5562600" cy="548640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sz="2800" dirty="0"/>
              <a:t>‘WATERSHED’ SUPPLY BETWEEN ANKLE, CALF</a:t>
            </a:r>
          </a:p>
          <a:p>
            <a:pPr>
              <a:buFont typeface="Wingdings" pitchFamily="2" charset="2"/>
              <a:buNone/>
            </a:pPr>
            <a:endParaRPr lang="en-US" sz="2800" dirty="0"/>
          </a:p>
          <a:p>
            <a:pPr>
              <a:buFont typeface="Wingdings" pitchFamily="2" charset="2"/>
              <a:buNone/>
            </a:pPr>
            <a:r>
              <a:rPr lang="en-US" sz="2800" dirty="0">
                <a:solidFill>
                  <a:srgbClr val="FFFF00"/>
                </a:solidFill>
              </a:rPr>
              <a:t>MUSCLE</a:t>
            </a:r>
            <a:r>
              <a:rPr lang="en-US" sz="2800" dirty="0"/>
              <a:t>: TRANSPORTS,  PROTECTS, OSSEOUS BLOOD SUPPLY</a:t>
            </a:r>
          </a:p>
          <a:p>
            <a:pPr>
              <a:buFont typeface="Wingdings" pitchFamily="2" charset="2"/>
              <a:buNone/>
            </a:pPr>
            <a:r>
              <a:rPr lang="en-US" sz="2800" dirty="0"/>
              <a:t>MUSCLE MARKEDLY DIMINISHED DISTAL 1/3</a:t>
            </a:r>
          </a:p>
          <a:p>
            <a:pPr>
              <a:buFont typeface="Wingdings" pitchFamily="2" charset="2"/>
              <a:buNone/>
            </a:pPr>
            <a:r>
              <a:rPr lang="en-US" sz="2800" b="1" dirty="0">
                <a:solidFill>
                  <a:srgbClr val="FFFF00"/>
                </a:solidFill>
              </a:rPr>
              <a:t>HIGH RATE FX, SURGERY COMPLICATIONS</a:t>
            </a:r>
          </a:p>
        </p:txBody>
      </p:sp>
      <p:pic>
        <p:nvPicPr>
          <p:cNvPr id="224258" name="Picture 2" descr="Image result for tibia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43" r="30062"/>
          <a:stretch/>
        </p:blipFill>
        <p:spPr bwMode="auto">
          <a:xfrm>
            <a:off x="6248400" y="1066800"/>
            <a:ext cx="2209800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Down Arrow 2"/>
          <p:cNvSpPr/>
          <p:nvPr/>
        </p:nvSpPr>
        <p:spPr bwMode="auto">
          <a:xfrm>
            <a:off x="7514843" y="1729200"/>
            <a:ext cx="484632" cy="1505204"/>
          </a:xfrm>
          <a:prstGeom prst="downArrow">
            <a:avLst/>
          </a:prstGeom>
          <a:solidFill>
            <a:srgbClr val="92D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2" name="Oval 1"/>
          <p:cNvSpPr/>
          <p:nvPr/>
        </p:nvSpPr>
        <p:spPr bwMode="auto">
          <a:xfrm>
            <a:off x="7420356" y="3657599"/>
            <a:ext cx="579119" cy="762001"/>
          </a:xfrm>
          <a:prstGeom prst="ellipse">
            <a:avLst/>
          </a:prstGeom>
          <a:solidFill>
            <a:srgbClr val="FF66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4" name="Up Arrow 3"/>
          <p:cNvSpPr/>
          <p:nvPr/>
        </p:nvSpPr>
        <p:spPr bwMode="auto">
          <a:xfrm>
            <a:off x="7420356" y="4572000"/>
            <a:ext cx="484632" cy="762000"/>
          </a:xfrm>
          <a:prstGeom prst="upArrow">
            <a:avLst/>
          </a:prstGeom>
          <a:solidFill>
            <a:srgbClr val="92D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" grpId="0" animBg="1"/>
      <p:bldP spid="4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51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 dirty="0">
                <a:solidFill>
                  <a:srgbClr val="FF66FF"/>
                </a:solidFill>
              </a:rPr>
              <a:t>DISTRACTION OSTEOGENESIS</a:t>
            </a:r>
          </a:p>
        </p:txBody>
      </p:sp>
      <p:sp>
        <p:nvSpPr>
          <p:cNvPr id="134152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228600" y="1600200"/>
            <a:ext cx="8763000" cy="5029200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b="1" dirty="0"/>
              <a:t>BONE CAN REPAIR AND REMODEL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US" sz="28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2800" b="1" dirty="0">
                <a:solidFill>
                  <a:srgbClr val="FFFF00"/>
                </a:solidFill>
              </a:rPr>
              <a:t>FRACTURE</a:t>
            </a:r>
            <a:r>
              <a:rPr lang="en-US" sz="2800" dirty="0">
                <a:sym typeface="Wingdings" pitchFamily="2" charset="2"/>
              </a:rPr>
              <a:t>  BLEEDING CLOT CREEPING NEW MATRIX OVER ‘SCAFFOLDING’ 	MINERALIZATION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2800" b="1" dirty="0">
                <a:solidFill>
                  <a:srgbClr val="FFFF00"/>
                </a:solidFill>
                <a:sym typeface="Wingdings" pitchFamily="2" charset="2"/>
              </a:rPr>
              <a:t>DISTRACTION OF IATROGENIC ‘FRACTURE’</a:t>
            </a:r>
            <a:r>
              <a:rPr lang="en-US" sz="2800" dirty="0">
                <a:sym typeface="Wingdings" pitchFamily="2" charset="2"/>
              </a:rPr>
              <a:t> CONSTANT, .25 MM 4x DAY, TO = RATE </a:t>
            </a:r>
            <a:r>
              <a:rPr lang="en-US" sz="2800">
                <a:sym typeface="Wingdings" pitchFamily="2" charset="2"/>
              </a:rPr>
              <a:t>OF 	OSTEOBLASTIC </a:t>
            </a:r>
            <a:r>
              <a:rPr lang="en-US" sz="2800" dirty="0">
                <a:sym typeface="Wingdings" pitchFamily="2" charset="2"/>
              </a:rPr>
              <a:t>CREEP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US" sz="2800" dirty="0">
              <a:sym typeface="Wingdings" pitchFamily="2" charset="2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2800" b="1" dirty="0">
                <a:solidFill>
                  <a:srgbClr val="FFFF00"/>
                </a:solidFill>
                <a:sym typeface="Wingdings" pitchFamily="2" charset="2"/>
              </a:rPr>
              <a:t>WOLFF’S LAW</a:t>
            </a:r>
            <a:r>
              <a:rPr lang="en-US" sz="2800" dirty="0">
                <a:sym typeface="Wingdings" pitchFamily="2" charset="2"/>
              </a:rPr>
              <a:t>  DIRECTS (PHYSICAL THERAPY, GRADUAL WT-BEARING</a:t>
            </a:r>
            <a:endParaRPr lang="en-US" sz="2800" dirty="0"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 dirty="0">
                <a:solidFill>
                  <a:srgbClr val="FF66FF"/>
                </a:solidFill>
              </a:rPr>
              <a:t>DISTRACTION OSTEOGENESIS:</a:t>
            </a:r>
            <a:br>
              <a:rPr lang="en-US" sz="4000" b="1" dirty="0">
                <a:solidFill>
                  <a:srgbClr val="FF66FF"/>
                </a:solidFill>
              </a:rPr>
            </a:br>
            <a:r>
              <a:rPr lang="en-US" sz="2400" b="1" dirty="0">
                <a:solidFill>
                  <a:srgbClr val="FF66FF"/>
                </a:solidFill>
              </a:rPr>
              <a:t>‘LEG LENGTHENING’</a:t>
            </a:r>
            <a:br>
              <a:rPr lang="en-US" sz="4000" b="1" dirty="0">
                <a:solidFill>
                  <a:srgbClr val="FF66FF"/>
                </a:solidFill>
              </a:rPr>
            </a:br>
            <a:r>
              <a:rPr lang="en-US" sz="3200" b="1" dirty="0">
                <a:solidFill>
                  <a:srgbClr val="FFFF00"/>
                </a:solidFill>
              </a:rPr>
              <a:t>HARNESSING NL. TO CORRECT ABNL.</a:t>
            </a:r>
          </a:p>
        </p:txBody>
      </p:sp>
      <p:pic>
        <p:nvPicPr>
          <p:cNvPr id="133129" name="Picture 9" descr="LLD Lengthening CChang tibia 2904291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 l="9576" t="10396" r="35634" b="2675"/>
          <a:stretch>
            <a:fillRect/>
          </a:stretch>
        </p:blipFill>
        <p:spPr>
          <a:xfrm>
            <a:off x="838200" y="1752600"/>
            <a:ext cx="2741613" cy="4953000"/>
          </a:xfrm>
          <a:noFill/>
          <a:ln/>
        </p:spPr>
      </p:pic>
      <p:pic>
        <p:nvPicPr>
          <p:cNvPr id="133130" name="Picture 10" descr="LEG LENGTHENING 3 yo femur 3642298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 l="4988" b="-911"/>
          <a:stretch>
            <a:fillRect/>
          </a:stretch>
        </p:blipFill>
        <p:spPr>
          <a:xfrm>
            <a:off x="4876800" y="1600200"/>
            <a:ext cx="3779838" cy="4572000"/>
          </a:xfrm>
          <a:noFill/>
          <a:ln/>
        </p:spPr>
      </p:pic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3525" y="195661"/>
            <a:ext cx="8763000" cy="1142206"/>
          </a:xfrm>
        </p:spPr>
        <p:txBody>
          <a:bodyPr/>
          <a:lstStyle/>
          <a:p>
            <a:r>
              <a:rPr lang="en-US" b="1" dirty="0">
                <a:solidFill>
                  <a:srgbClr val="FFFF00"/>
                </a:solidFill>
              </a:rPr>
              <a:t>Bone Lengthening</a:t>
            </a:r>
            <a:r>
              <a:rPr lang="en-US" dirty="0">
                <a:solidFill>
                  <a:srgbClr val="FFFF00"/>
                </a:solidFill>
              </a:rPr>
              <a:t>: </a:t>
            </a:r>
            <a:r>
              <a:rPr lang="en-US" b="1" dirty="0" err="1">
                <a:solidFill>
                  <a:srgbClr val="FFFF00"/>
                </a:solidFill>
              </a:rPr>
              <a:t>Osteodistraction</a:t>
            </a:r>
            <a:endParaRPr lang="en-US" b="1" dirty="0">
              <a:solidFill>
                <a:srgbClr val="FFFF00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" y="1218407"/>
            <a:ext cx="4040188" cy="639762"/>
          </a:xfrm>
        </p:spPr>
        <p:txBody>
          <a:bodyPr/>
          <a:lstStyle/>
          <a:p>
            <a:r>
              <a:rPr lang="en-US" dirty="0"/>
              <a:t>DOS 11 yr old female</a:t>
            </a:r>
          </a:p>
        </p:txBody>
      </p:sp>
      <p:pic>
        <p:nvPicPr>
          <p:cNvPr id="7" name="Content Placeholder 6" descr="Lengthen COsage ab DOS 11f fused physes.jpg"/>
          <p:cNvPicPr>
            <a:picLocks noGrp="1" noChangeAspect="1"/>
          </p:cNvPicPr>
          <p:nvPr>
            <p:ph sz="half" idx="2"/>
          </p:nvPr>
        </p:nvPicPr>
        <p:blipFill rotWithShape="1">
          <a:blip r:embed="rId3" cstate="print"/>
          <a:srcRect l="17201" r="6350"/>
          <a:stretch/>
        </p:blipFill>
        <p:spPr>
          <a:xfrm>
            <a:off x="309563" y="1858170"/>
            <a:ext cx="3348037" cy="4695030"/>
          </a:xfrm>
        </p:spPr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218407"/>
            <a:ext cx="4041775" cy="639762"/>
          </a:xfrm>
        </p:spPr>
        <p:txBody>
          <a:bodyPr/>
          <a:lstStyle/>
          <a:p>
            <a:r>
              <a:rPr lang="en-US" dirty="0"/>
              <a:t>7 wks out </a:t>
            </a:r>
          </a:p>
        </p:txBody>
      </p:sp>
      <p:pic>
        <p:nvPicPr>
          <p:cNvPr id="8" name="Content Placeholder 7" descr="Lengthen COsage b  7 wks out 4582608.jpg"/>
          <p:cNvPicPr>
            <a:picLocks noGrp="1" noChangeAspect="1"/>
          </p:cNvPicPr>
          <p:nvPr>
            <p:ph sz="quarter" idx="4"/>
          </p:nvPr>
        </p:nvPicPr>
        <p:blipFill rotWithShape="1">
          <a:blip r:embed="rId4" cstate="print"/>
          <a:srcRect l="13395" r="5828"/>
          <a:stretch/>
        </p:blipFill>
        <p:spPr>
          <a:xfrm>
            <a:off x="5105400" y="1858170"/>
            <a:ext cx="3581400" cy="4771230"/>
          </a:xfrm>
        </p:spPr>
      </p:pic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FF66FF"/>
                </a:solidFill>
              </a:rPr>
              <a:t>LEG-LENGTHENING</a:t>
            </a:r>
          </a:p>
        </p:txBody>
      </p:sp>
      <p:sp>
        <p:nvSpPr>
          <p:cNvPr id="135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1371600"/>
            <a:ext cx="8610600" cy="5486400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b="1" dirty="0">
                <a:solidFill>
                  <a:srgbClr val="FFFF00"/>
                </a:solidFill>
              </a:rPr>
              <a:t>MAY TAKE UP TO </a:t>
            </a:r>
            <a:r>
              <a:rPr lang="en-US" b="1" i="1" dirty="0">
                <a:solidFill>
                  <a:srgbClr val="FFFF00"/>
                </a:solidFill>
                <a:effectLst/>
              </a:rPr>
              <a:t>ONE YR</a:t>
            </a:r>
            <a:r>
              <a:rPr lang="en-US" b="1" dirty="0">
                <a:solidFill>
                  <a:srgbClr val="FFFF00"/>
                </a:solidFill>
              </a:rPr>
              <a:t>: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2800" b="1" dirty="0"/>
              <a:t>  NEED COMPLIANT </a:t>
            </a:r>
            <a:r>
              <a:rPr lang="en-US" sz="2800" b="1" i="1" dirty="0"/>
              <a:t>HEALTHY</a:t>
            </a:r>
            <a:r>
              <a:rPr lang="en-US" sz="2800" b="1" dirty="0"/>
              <a:t> CHILD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2800" dirty="0"/>
              <a:t>      </a:t>
            </a:r>
            <a:r>
              <a:rPr lang="en-US" sz="2000" dirty="0"/>
              <a:t>10-13 </a:t>
            </a:r>
            <a:r>
              <a:rPr lang="en-US" sz="2000" dirty="0" err="1"/>
              <a:t>yo</a:t>
            </a:r>
            <a:r>
              <a:rPr lang="en-US" sz="2000" dirty="0"/>
              <a:t>, MOTIVATED, NONDEFIANT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2000" dirty="0"/>
              <a:t>         HEALTHY ADULT POSSIBLE, SLOWER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2800" b="1" dirty="0"/>
              <a:t>  FAMILIAL, CARETAKER  SUPPORT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2800" dirty="0"/>
              <a:t>      </a:t>
            </a:r>
            <a:r>
              <a:rPr lang="en-US" sz="2000" dirty="0"/>
              <a:t>PIN TRACK CARE, SELF-CARE, NUTRITION, MED VISITS</a:t>
            </a:r>
            <a:r>
              <a:rPr lang="en-US" sz="2800" dirty="0"/>
              <a:t>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2800" dirty="0"/>
              <a:t>  </a:t>
            </a:r>
            <a:r>
              <a:rPr lang="en-US" sz="2800" b="1" dirty="0"/>
              <a:t>APPROPRIATE STABLE LIVING SITUATION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2800" b="1" dirty="0"/>
              <a:t>  SCHOLASTIC ISSUES</a:t>
            </a: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FOOT DRAWG PLANTAR FASCIA ATTACHMENT.png"/>
          <p:cNvPicPr>
            <a:picLocks noGrp="1" noChangeAspect="1"/>
          </p:cNvPicPr>
          <p:nvPr>
            <p:ph sz="half" idx="4294967295"/>
          </p:nvPr>
        </p:nvPicPr>
        <p:blipFill>
          <a:blip r:embed="rId2" cstate="print"/>
          <a:srcRect l="28302" r="30189" b="3774"/>
          <a:stretch>
            <a:fillRect/>
          </a:stretch>
        </p:blipFill>
        <p:spPr>
          <a:xfrm>
            <a:off x="5791200" y="304800"/>
            <a:ext cx="2667000" cy="6182591"/>
          </a:xfrm>
        </p:spPr>
      </p:pic>
      <p:pic>
        <p:nvPicPr>
          <p:cNvPr id="7" name="Content Placeholder 6" descr="FOOT DRAWG PLANTAR APONEUROSIS dissxn.png"/>
          <p:cNvPicPr>
            <a:picLocks noGrp="1" noChangeAspect="1"/>
          </p:cNvPicPr>
          <p:nvPr>
            <p:ph sz="half" idx="4294967295"/>
          </p:nvPr>
        </p:nvPicPr>
        <p:blipFill>
          <a:blip r:embed="rId3" cstate="print"/>
          <a:srcRect l="24528" r="22642"/>
          <a:stretch>
            <a:fillRect/>
          </a:stretch>
        </p:blipFill>
        <p:spPr>
          <a:xfrm>
            <a:off x="762000" y="0"/>
            <a:ext cx="3352800" cy="6346371"/>
          </a:xfrm>
        </p:spPr>
      </p:pic>
      <p:sp>
        <p:nvSpPr>
          <p:cNvPr id="6" name="TextBox 5"/>
          <p:cNvSpPr txBox="1"/>
          <p:nvPr/>
        </p:nvSpPr>
        <p:spPr>
          <a:xfrm>
            <a:off x="3962400" y="6172200"/>
            <a:ext cx="26212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Primal Pictures/</a:t>
            </a:r>
            <a:r>
              <a:rPr lang="en-US" dirty="0" err="1"/>
              <a:t>DStoller</a:t>
            </a:r>
            <a:endParaRPr lang="en-US" dirty="0"/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712787"/>
          </a:xfrm>
        </p:spPr>
        <p:txBody>
          <a:bodyPr/>
          <a:lstStyle/>
          <a:p>
            <a:r>
              <a:rPr lang="en-US" dirty="0">
                <a:solidFill>
                  <a:srgbClr val="FFFF00"/>
                </a:solidFill>
              </a:rPr>
              <a:t>WEIGHT-BEARING ARCHES</a:t>
            </a:r>
          </a:p>
        </p:txBody>
      </p:sp>
      <p:pic>
        <p:nvPicPr>
          <p:cNvPr id="4" name="Content Placeholder 3" descr="FOOT Dorsal view BONES notice foot flares distally.pn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rcRect l="3774" t="5660" r="32075"/>
          <a:stretch>
            <a:fillRect/>
          </a:stretch>
        </p:blipFill>
        <p:spPr>
          <a:xfrm>
            <a:off x="152400" y="1143000"/>
            <a:ext cx="3471672" cy="5105400"/>
          </a:xfrm>
        </p:spPr>
      </p:pic>
      <p:pic>
        <p:nvPicPr>
          <p:cNvPr id="7" name="Content Placeholder 6" descr="FOOT LAT DRAWG for calc subtalar Achilles FAT PAD delete other.png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3962400" y="1676400"/>
            <a:ext cx="4953000" cy="4953000"/>
          </a:xfrm>
        </p:spPr>
      </p:pic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FF00"/>
                </a:solidFill>
              </a:rPr>
              <a:t>STAND UP FOR YOUR FEET!!</a:t>
            </a:r>
          </a:p>
        </p:txBody>
      </p:sp>
      <p:pic>
        <p:nvPicPr>
          <p:cNvPr id="5" name="Content Placeholder 4" descr="FOOT bones knee to foot LAT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rcRect l="5660"/>
          <a:stretch>
            <a:fillRect/>
          </a:stretch>
        </p:blipFill>
        <p:spPr>
          <a:xfrm>
            <a:off x="0" y="1295400"/>
            <a:ext cx="4055806" cy="5029200"/>
          </a:xfrm>
        </p:spPr>
      </p:pic>
      <p:pic>
        <p:nvPicPr>
          <p:cNvPr id="6" name="Content Placeholder 5" descr="NL LATL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rcRect l="5660" t="7563" r="1887" b="15214"/>
          <a:stretch>
            <a:fillRect/>
          </a:stretch>
        </p:blipFill>
        <p:spPr>
          <a:xfrm>
            <a:off x="3886200" y="1981200"/>
            <a:ext cx="5061373" cy="4648200"/>
          </a:xfrm>
        </p:spPr>
      </p:pic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4294967295"/>
          </p:nvPr>
        </p:nvSpPr>
        <p:spPr>
          <a:xfrm>
            <a:off x="0" y="381000"/>
            <a:ext cx="4040188" cy="639763"/>
          </a:xfrm>
        </p:spPr>
        <p:txBody>
          <a:bodyPr/>
          <a:lstStyle/>
          <a:p>
            <a:r>
              <a:rPr lang="en-US" dirty="0"/>
              <a:t>Normal adult 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4294967295"/>
          </p:nvPr>
        </p:nvSpPr>
        <p:spPr>
          <a:xfrm>
            <a:off x="5102225" y="533400"/>
            <a:ext cx="4041775" cy="639763"/>
          </a:xfrm>
        </p:spPr>
        <p:txBody>
          <a:bodyPr/>
          <a:lstStyle/>
          <a:p>
            <a:r>
              <a:rPr lang="en-US" dirty="0"/>
              <a:t>What’s different?</a:t>
            </a:r>
          </a:p>
        </p:txBody>
      </p:sp>
      <p:pic>
        <p:nvPicPr>
          <p:cNvPr id="7" name="Content Placeholder 6" descr="AB2d NL LAT 52f.jpg"/>
          <p:cNvPicPr>
            <a:picLocks noGrp="1" noChangeAspect="1"/>
          </p:cNvPicPr>
          <p:nvPr>
            <p:ph sz="half" idx="4294967295"/>
          </p:nvPr>
        </p:nvPicPr>
        <p:blipFill rotWithShape="1">
          <a:blip r:embed="rId2" cstate="print"/>
          <a:srcRect l="7182" r="4835" b="2692"/>
          <a:stretch/>
        </p:blipFill>
        <p:spPr>
          <a:xfrm>
            <a:off x="0" y="1295400"/>
            <a:ext cx="4200525" cy="4800600"/>
          </a:xfr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16" t="16177" r="1911" b="47058"/>
          <a:stretch/>
        </p:blipFill>
        <p:spPr>
          <a:xfrm>
            <a:off x="4343400" y="1676400"/>
            <a:ext cx="4754880" cy="2971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FFFF00"/>
                </a:solidFill>
                <a:effectLst/>
              </a:rPr>
              <a:t>Cases*</a:t>
            </a:r>
            <a:br>
              <a:rPr lang="en-US" dirty="0"/>
            </a:br>
            <a:r>
              <a:rPr lang="en-US" dirty="0">
                <a:solidFill>
                  <a:srgbClr val="FFFF00"/>
                </a:solidFill>
              </a:rPr>
              <a:t>*</a:t>
            </a:r>
            <a:r>
              <a:rPr lang="en-US" sz="2800" dirty="0">
                <a:solidFill>
                  <a:srgbClr val="FFFF00"/>
                </a:solidFill>
              </a:rPr>
              <a:t>To underline concepts, NOT teach interpretation!</a:t>
            </a:r>
          </a:p>
        </p:txBody>
      </p:sp>
      <p:pic>
        <p:nvPicPr>
          <p:cNvPr id="5" name="Content Placeholder 4" descr="More Animals (17).jpg"/>
          <p:cNvPicPr>
            <a:picLocks noGrp="1" noChangeAspect="1"/>
          </p:cNvPicPr>
          <p:nvPr>
            <p:ph sz="half" idx="4294967295"/>
          </p:nvPr>
        </p:nvPicPr>
        <p:blipFill rotWithShape="1">
          <a:blip r:embed="rId3" cstate="print"/>
          <a:srcRect l="11195" t="7407" r="10437" b="9641"/>
          <a:stretch/>
        </p:blipFill>
        <p:spPr>
          <a:xfrm>
            <a:off x="1219200" y="1524000"/>
            <a:ext cx="2819400" cy="4991724"/>
          </a:xfrm>
        </p:spPr>
      </p:pic>
      <p:pic>
        <p:nvPicPr>
          <p:cNvPr id="7" name="Picture 8" descr="More Animals (18)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294" t="31507" r="26394" b="2740"/>
          <a:stretch/>
        </p:blipFill>
        <p:spPr>
          <a:xfrm>
            <a:off x="4876800" y="1600199"/>
            <a:ext cx="2209800" cy="5050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ight Arrow 7"/>
          <p:cNvSpPr/>
          <p:nvPr/>
        </p:nvSpPr>
        <p:spPr bwMode="auto">
          <a:xfrm>
            <a:off x="3968496" y="3883368"/>
            <a:ext cx="978408" cy="484632"/>
          </a:xfrm>
          <a:prstGeom prst="rightArrow">
            <a:avLst/>
          </a:prstGeom>
          <a:solidFill>
            <a:srgbClr val="FF66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2333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00" r="17500"/>
          <a:stretch/>
        </p:blipFill>
        <p:spPr>
          <a:xfrm>
            <a:off x="685800" y="762000"/>
            <a:ext cx="7347500" cy="597429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04800" y="304800"/>
            <a:ext cx="8534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FFFF00"/>
                </a:solidFill>
              </a:rPr>
              <a:t>Are these knees NORMAL? If not, are they VARUS or VALGUS??</a:t>
            </a:r>
          </a:p>
        </p:txBody>
      </p:sp>
    </p:spTree>
    <p:extLst>
      <p:ext uri="{BB962C8B-B14F-4D97-AF65-F5344CB8AC3E}">
        <p14:creationId xmlns:p14="http://schemas.microsoft.com/office/powerpoint/2010/main" val="1713193511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9 </a:t>
            </a:r>
            <a:r>
              <a:rPr lang="en-US" dirty="0" err="1"/>
              <a:t>yr.old</a:t>
            </a:r>
            <a:r>
              <a:rPr lang="en-US" dirty="0"/>
              <a:t>              18 mo. old</a:t>
            </a:r>
          </a:p>
        </p:txBody>
      </p:sp>
      <p:pic>
        <p:nvPicPr>
          <p:cNvPr id="5" name="Content Placeholder 4" descr="Adol Blount a 14f pre tt phys therapy  4095598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rcRect l="13208" r="35849"/>
          <a:stretch>
            <a:fillRect/>
          </a:stretch>
        </p:blipFill>
        <p:spPr>
          <a:xfrm>
            <a:off x="609600" y="1114813"/>
            <a:ext cx="2971800" cy="5501497"/>
          </a:xfrm>
        </p:spPr>
      </p:pic>
      <p:pic>
        <p:nvPicPr>
          <p:cNvPr id="6" name="Content Placeholder 5" descr="ATurner 1 yr 5 mo 30 degree mech axis bilat no hx 4383654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rcRect l="9434" r="18868"/>
          <a:stretch>
            <a:fillRect/>
          </a:stretch>
        </p:blipFill>
        <p:spPr>
          <a:xfrm>
            <a:off x="4584700" y="1330323"/>
            <a:ext cx="3352800" cy="5285987"/>
          </a:xfrm>
        </p:spPr>
      </p:pic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55" t="6666" r="15835" b="11111"/>
          <a:stretch/>
        </p:blipFill>
        <p:spPr>
          <a:xfrm>
            <a:off x="3124200" y="76200"/>
            <a:ext cx="4800600" cy="645898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27882" y="1066800"/>
            <a:ext cx="345351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Which structure has been displaced?</a:t>
            </a:r>
          </a:p>
          <a:p>
            <a:endParaRPr lang="en-US" sz="2400" b="1" dirty="0"/>
          </a:p>
          <a:p>
            <a:r>
              <a:rPr lang="en-US" sz="2400" b="1" dirty="0"/>
              <a:t>What other structure had to </a:t>
            </a:r>
            <a:r>
              <a:rPr lang="en-US" sz="2400" b="1" i="1" dirty="0"/>
              <a:t>fail</a:t>
            </a:r>
            <a:r>
              <a:rPr lang="en-US" sz="2400" b="1" dirty="0"/>
              <a:t> to allow this motion?</a:t>
            </a:r>
          </a:p>
        </p:txBody>
      </p:sp>
    </p:spTree>
    <p:extLst>
      <p:ext uri="{BB962C8B-B14F-4D97-AF65-F5344CB8AC3E}">
        <p14:creationId xmlns:p14="http://schemas.microsoft.com/office/powerpoint/2010/main" val="426395634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20" t="11364" r="29208" b="6818"/>
          <a:stretch/>
        </p:blipFill>
        <p:spPr>
          <a:xfrm>
            <a:off x="304800" y="228600"/>
            <a:ext cx="3581400" cy="54864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51" r="29069" b="14445"/>
          <a:stretch/>
        </p:blipFill>
        <p:spPr>
          <a:xfrm>
            <a:off x="3962400" y="201433"/>
            <a:ext cx="3733801" cy="568650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04800" y="5734878"/>
            <a:ext cx="7696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What is the difference between these 2 knees?</a:t>
            </a:r>
          </a:p>
          <a:p>
            <a:r>
              <a:rPr lang="en-US" sz="2400" dirty="0"/>
              <a:t>Which is abnormal? </a:t>
            </a:r>
          </a:p>
        </p:txBody>
      </p:sp>
    </p:spTree>
    <p:extLst>
      <p:ext uri="{BB962C8B-B14F-4D97-AF65-F5344CB8AC3E}">
        <p14:creationId xmlns:p14="http://schemas.microsoft.com/office/powerpoint/2010/main" val="3325800901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56" r="29227" b="11111"/>
          <a:stretch/>
        </p:blipFill>
        <p:spPr>
          <a:xfrm>
            <a:off x="4953000" y="606287"/>
            <a:ext cx="3962400" cy="60960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84" t="8232" r="12984" b="5101"/>
          <a:stretch/>
        </p:blipFill>
        <p:spPr>
          <a:xfrm>
            <a:off x="457200" y="682486"/>
            <a:ext cx="4267200" cy="5943601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85800" y="260146"/>
            <a:ext cx="807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Do either have a joint effusion? Minimal, Moderate, Large…or Normal??</a:t>
            </a:r>
          </a:p>
        </p:txBody>
      </p:sp>
    </p:spTree>
    <p:extLst>
      <p:ext uri="{BB962C8B-B14F-4D97-AF65-F5344CB8AC3E}">
        <p14:creationId xmlns:p14="http://schemas.microsoft.com/office/powerpoint/2010/main" val="980653267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33" r="33334"/>
          <a:stretch/>
        </p:blipFill>
        <p:spPr>
          <a:xfrm>
            <a:off x="1752600" y="198417"/>
            <a:ext cx="7086600" cy="6298531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0" y="5665951"/>
            <a:ext cx="69810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Which BURSA is abnormal?</a:t>
            </a:r>
          </a:p>
          <a:p>
            <a:r>
              <a:rPr lang="en-US" sz="2400" b="1" dirty="0"/>
              <a:t>Propose a mechanism of injury or reason why.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E155FFC-9D30-4887-A771-880543CF27B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38" r="8280" b="4226"/>
          <a:stretch/>
        </p:blipFill>
        <p:spPr>
          <a:xfrm>
            <a:off x="324853" y="685800"/>
            <a:ext cx="4724400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3081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00" t="-1740" r="15834" b="5219"/>
          <a:stretch/>
        </p:blipFill>
        <p:spPr>
          <a:xfrm>
            <a:off x="152400" y="609600"/>
            <a:ext cx="4704218" cy="338990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65" t="17778" r="19766" b="20000"/>
          <a:stretch/>
        </p:blipFill>
        <p:spPr>
          <a:xfrm>
            <a:off x="4343400" y="1295400"/>
            <a:ext cx="4599215" cy="4953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04800" y="4267200"/>
            <a:ext cx="43434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Which mortise is normal?</a:t>
            </a:r>
          </a:p>
          <a:p>
            <a:endParaRPr lang="en-US" sz="2400" b="1" dirty="0"/>
          </a:p>
          <a:p>
            <a:r>
              <a:rPr lang="en-US" sz="2400" b="1" dirty="0"/>
              <a:t>What structures failed in the abnormal mortise?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145716665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16" t="3885" r="12042" b="18338"/>
          <a:stretch/>
        </p:blipFill>
        <p:spPr>
          <a:xfrm>
            <a:off x="228600" y="1295400"/>
            <a:ext cx="4724400" cy="533400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15" t="23333" r="14572" b="11112"/>
          <a:stretch/>
        </p:blipFill>
        <p:spPr>
          <a:xfrm>
            <a:off x="4876800" y="381000"/>
            <a:ext cx="4267200" cy="44958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57200" y="609600"/>
            <a:ext cx="33650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DESCRIBE this ankle.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240620" y="5029200"/>
            <a:ext cx="353955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5 weeks post-op.  Was </a:t>
            </a:r>
          </a:p>
          <a:p>
            <a:r>
              <a:rPr lang="en-US" sz="2400" b="1" dirty="0"/>
              <a:t>acceptable </a:t>
            </a:r>
          </a:p>
          <a:p>
            <a:r>
              <a:rPr lang="en-US" sz="2400" b="1" dirty="0"/>
              <a:t>anatomy restored?</a:t>
            </a:r>
          </a:p>
        </p:txBody>
      </p:sp>
    </p:spTree>
    <p:extLst>
      <p:ext uri="{BB962C8B-B14F-4D97-AF65-F5344CB8AC3E}">
        <p14:creationId xmlns:p14="http://schemas.microsoft.com/office/powerpoint/2010/main" val="2035203858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FFFF00"/>
                </a:solidFill>
                <a:effectLst/>
              </a:rPr>
              <a:t>Watch People Walk*</a:t>
            </a:r>
            <a:br>
              <a:rPr lang="en-US" b="1" dirty="0">
                <a:solidFill>
                  <a:srgbClr val="FFFF00"/>
                </a:solidFill>
                <a:effectLst/>
              </a:rPr>
            </a:br>
            <a:r>
              <a:rPr lang="en-US" sz="3200" dirty="0">
                <a:solidFill>
                  <a:srgbClr val="FFFF00"/>
                </a:solidFill>
                <a:effectLst/>
              </a:rPr>
              <a:t>*(don’t be creepy)</a:t>
            </a:r>
          </a:p>
        </p:txBody>
      </p:sp>
      <p:pic>
        <p:nvPicPr>
          <p:cNvPr id="7" name="Content Placeholder 6" descr="IMG_5028.JPG"/>
          <p:cNvPicPr>
            <a:picLocks noGrp="1" noChangeAspect="1"/>
          </p:cNvPicPr>
          <p:nvPr>
            <p:ph sz="half" idx="4294967295"/>
          </p:nvPr>
        </p:nvPicPr>
        <p:blipFill>
          <a:blip r:embed="rId2" cstate="print"/>
          <a:srcRect l="26405" t="17961" r="41532" b="20987"/>
          <a:stretch>
            <a:fillRect/>
          </a:stretch>
        </p:blipFill>
        <p:spPr>
          <a:xfrm>
            <a:off x="442303" y="1388156"/>
            <a:ext cx="2501043" cy="4707844"/>
          </a:xfrm>
        </p:spPr>
      </p:pic>
      <p:pic>
        <p:nvPicPr>
          <p:cNvPr id="8" name="Picture 9" descr="IMG_0800"/>
          <p:cNvPicPr>
            <a:picLocks noChangeAspect="1" noChangeArrowheads="1"/>
          </p:cNvPicPr>
          <p:nvPr/>
        </p:nvPicPr>
        <p:blipFill>
          <a:blip r:embed="rId3" cstate="print"/>
          <a:srcRect t="17404" r="13866"/>
          <a:stretch>
            <a:fillRect/>
          </a:stretch>
        </p:blipFill>
        <p:spPr>
          <a:xfrm>
            <a:off x="5638800" y="1676400"/>
            <a:ext cx="3177582" cy="2286000"/>
          </a:xfrm>
          <a:prstGeom prst="rect">
            <a:avLst/>
          </a:prstGeom>
          <a:noFill/>
          <a:ln/>
        </p:spPr>
      </p:pic>
      <p:pic>
        <p:nvPicPr>
          <p:cNvPr id="5" name="Content Placeholder 7" descr="IMG_9195.JPG"/>
          <p:cNvPicPr>
            <a:picLocks noChangeAspect="1"/>
          </p:cNvPicPr>
          <p:nvPr/>
        </p:nvPicPr>
        <p:blipFill rotWithShape="1">
          <a:blip r:embed="rId4" cstate="print"/>
          <a:srcRect l="2865" r="8594" b="15957"/>
          <a:stretch/>
        </p:blipFill>
        <p:spPr bwMode="auto">
          <a:xfrm>
            <a:off x="3033834" y="3200400"/>
            <a:ext cx="4710112" cy="335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1186" name="Object 2"/>
          <p:cNvGraphicFramePr>
            <a:graphicFrameLocks noChangeAspect="1"/>
          </p:cNvGraphicFramePr>
          <p:nvPr/>
        </p:nvGraphicFramePr>
        <p:xfrm>
          <a:off x="3609975" y="3186113"/>
          <a:ext cx="1924050" cy="4857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1229" name="Package" r:id="rId5" imgW="1924200" imgH="485640" progId="Package">
                  <p:embed/>
                </p:oleObj>
              </mc:Choice>
              <mc:Fallback>
                <p:oleObj name="Package" r:id="rId5" imgW="1924200" imgH="485640" progId="Package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09975" y="3186113"/>
                        <a:ext cx="1924050" cy="4857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 xmlns="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 xmlns="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7" name="Picture 6" descr="T pizza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295400" y="304800"/>
            <a:ext cx="2819400" cy="2224193"/>
          </a:xfrm>
          <a:prstGeom prst="rect">
            <a:avLst/>
          </a:prstGeom>
        </p:spPr>
      </p:pic>
      <p:pic>
        <p:nvPicPr>
          <p:cNvPr id="9" name="Picture 8" descr="IMG_0269.JPG"/>
          <p:cNvPicPr>
            <a:picLocks noChangeAspect="1"/>
          </p:cNvPicPr>
          <p:nvPr/>
        </p:nvPicPr>
        <p:blipFill>
          <a:blip r:embed="rId8" cstate="print"/>
          <a:srcRect l="23333" t="18889" r="25833" b="12222"/>
          <a:stretch>
            <a:fillRect/>
          </a:stretch>
        </p:blipFill>
        <p:spPr>
          <a:xfrm>
            <a:off x="4495800" y="1828800"/>
            <a:ext cx="4648200" cy="4724400"/>
          </a:xfrm>
          <a:prstGeom prst="rect">
            <a:avLst/>
          </a:prstGeom>
        </p:spPr>
      </p:pic>
      <p:pic>
        <p:nvPicPr>
          <p:cNvPr id="3" name="LBody">
            <a:hlinkClick r:id="" action="ppaction://media"/>
          </p:cNvPr>
          <p:cNvPicPr>
            <a:picLocks noGrp="1" noChangeAspect="1"/>
          </p:cNvPicPr>
          <p:nvPr>
            <p:ph/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88950" y="2819400"/>
            <a:ext cx="3625850" cy="362585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 anchor="t"/>
          <a:lstStyle/>
          <a:p>
            <a:r>
              <a:rPr lang="en-US" sz="4800" b="1" dirty="0">
                <a:solidFill>
                  <a:srgbClr val="FF66FF"/>
                </a:solidFill>
              </a:rPr>
              <a:t>THANK YOU-</a:t>
            </a:r>
            <a:br>
              <a:rPr lang="en-US" dirty="0">
                <a:solidFill>
                  <a:srgbClr val="FF66FF"/>
                </a:solidFill>
              </a:rPr>
            </a:br>
            <a:r>
              <a:rPr lang="en-US" dirty="0">
                <a:solidFill>
                  <a:srgbClr val="FFFF00"/>
                </a:solidFill>
              </a:rPr>
              <a:t>KEEP THOSE QUESTIONS AND SUGGESTIONS </a:t>
            </a:r>
            <a:r>
              <a:rPr lang="en-US" dirty="0">
                <a:solidFill>
                  <a:srgbClr val="FF66FF"/>
                </a:solidFill>
              </a:rPr>
              <a:t>COMING!</a:t>
            </a:r>
            <a:br>
              <a:rPr lang="en-US" sz="3200" dirty="0">
                <a:solidFill>
                  <a:srgbClr val="FF66FF"/>
                </a:solidFill>
              </a:rPr>
            </a:br>
            <a:r>
              <a:rPr lang="en-US" sz="3200" dirty="0">
                <a:solidFill>
                  <a:srgbClr val="FF66FF"/>
                </a:solidFill>
              </a:rPr>
              <a:t>             </a:t>
            </a:r>
            <a:r>
              <a:rPr lang="en-US" sz="3200" dirty="0">
                <a:solidFill>
                  <a:srgbClr val="FF33CC"/>
                </a:solidFill>
              </a:rPr>
              <a:t>dmagid@jhmi.edu</a:t>
            </a:r>
          </a:p>
        </p:txBody>
      </p:sp>
      <p:pic>
        <p:nvPicPr>
          <p:cNvPr id="9" name="Content Placeholder 8" descr="DSC05899.JPG"/>
          <p:cNvPicPr>
            <a:picLocks noGrp="1" noChangeAspect="1"/>
          </p:cNvPicPr>
          <p:nvPr>
            <p:ph sz="quarter" idx="4294967295"/>
          </p:nvPr>
        </p:nvPicPr>
        <p:blipFill>
          <a:blip r:embed="rId2" cstate="print"/>
          <a:srcRect l="35821" t="20115" r="13276" b="22054"/>
          <a:stretch>
            <a:fillRect/>
          </a:stretch>
        </p:blipFill>
        <p:spPr>
          <a:xfrm>
            <a:off x="5410200" y="2971800"/>
            <a:ext cx="3667539" cy="3124200"/>
          </a:xfr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EAABA8B-CB23-4E53-B295-873ADC33638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88" t="10417" r="5787" b="10875"/>
          <a:stretch/>
        </p:blipFill>
        <p:spPr>
          <a:xfrm rot="5400000">
            <a:off x="-601737" y="3176494"/>
            <a:ext cx="4371790" cy="289560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CBE484C-1993-4FD7-9C28-3CD04D791016}"/>
              </a:ext>
            </a:extLst>
          </p:cNvPr>
          <p:cNvSpPr txBox="1"/>
          <p:nvPr/>
        </p:nvSpPr>
        <p:spPr>
          <a:xfrm>
            <a:off x="3031959" y="3505200"/>
            <a:ext cx="23782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TeamRads.com</a:t>
            </a:r>
          </a:p>
          <a:p>
            <a:r>
              <a:rPr lang="en-US" b="1" dirty="0"/>
              <a:t>#</a:t>
            </a:r>
            <a:r>
              <a:rPr lang="en-US" b="1" dirty="0" err="1"/>
              <a:t>TheRealTeamRads</a:t>
            </a:r>
            <a:endParaRPr lang="en-US" b="1" dirty="0"/>
          </a:p>
        </p:txBody>
      </p:sp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66624519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5987213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51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1981200" y="274638"/>
            <a:ext cx="6248400" cy="1143000"/>
          </a:xfrm>
        </p:spPr>
        <p:txBody>
          <a:bodyPr/>
          <a:lstStyle/>
          <a:p>
            <a:r>
              <a:rPr lang="en-US" dirty="0"/>
              <a:t>23 month Male     </a:t>
            </a:r>
          </a:p>
        </p:txBody>
      </p:sp>
      <p:pic>
        <p:nvPicPr>
          <p:cNvPr id="7" name="Content Placeholder 6" descr="LE 23 mo boy therefore VALGUS ABNORMAL 4000089.jpg"/>
          <p:cNvPicPr>
            <a:picLocks noGrp="1" noChangeAspect="1"/>
          </p:cNvPicPr>
          <p:nvPr>
            <p:ph sz="half" idx="4294967295"/>
          </p:nvPr>
        </p:nvPicPr>
        <p:blipFill>
          <a:blip r:embed="rId2" cstate="print"/>
          <a:srcRect l="27290" r="18692"/>
          <a:stretch>
            <a:fillRect/>
          </a:stretch>
        </p:blipFill>
        <p:spPr>
          <a:xfrm>
            <a:off x="0" y="533400"/>
            <a:ext cx="2438400" cy="5486400"/>
          </a:xfrm>
        </p:spPr>
      </p:pic>
    </p:spTree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533400" y="277813"/>
            <a:ext cx="8153400" cy="1169987"/>
          </a:xfrm>
        </p:spPr>
        <p:txBody>
          <a:bodyPr/>
          <a:lstStyle/>
          <a:p>
            <a:r>
              <a:rPr lang="en-US" sz="5400" b="1" dirty="0">
                <a:solidFill>
                  <a:srgbClr val="FF66FF"/>
                </a:solidFill>
              </a:rPr>
              <a:t>LE:  Functional Axes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381000" y="1676400"/>
            <a:ext cx="8763000" cy="4835525"/>
          </a:xfrm>
        </p:spPr>
        <p:txBody>
          <a:bodyPr/>
          <a:lstStyle/>
          <a:p>
            <a:pPr>
              <a:buNone/>
            </a:pPr>
            <a:r>
              <a:rPr lang="en-US" sz="3600" b="1" dirty="0"/>
              <a:t> </a:t>
            </a:r>
            <a:r>
              <a:rPr lang="en-US" sz="3600" b="1" dirty="0">
                <a:solidFill>
                  <a:srgbClr val="FFFF00"/>
                </a:solidFill>
              </a:rPr>
              <a:t>MECHANICAL AXIS</a:t>
            </a:r>
            <a:r>
              <a:rPr lang="en-US" sz="3600" b="1" dirty="0">
                <a:solidFill>
                  <a:srgbClr val="FF33CC"/>
                </a:solidFill>
              </a:rPr>
              <a:t> </a:t>
            </a:r>
            <a:r>
              <a:rPr lang="en-US" dirty="0"/>
              <a:t>: CONNECT THE CENTER OF FEMORAL HEAD -&gt; FEMORAL CONDYLES -&gt; MID TIBIAL PLAFOND.   	</a:t>
            </a:r>
            <a:r>
              <a:rPr lang="en-US" b="1" dirty="0">
                <a:solidFill>
                  <a:schemeClr val="folHlink"/>
                </a:solidFill>
              </a:rPr>
              <a:t>NORMAL</a:t>
            </a:r>
            <a:r>
              <a:rPr lang="en-US" dirty="0"/>
              <a:t> = </a:t>
            </a:r>
            <a:r>
              <a:rPr lang="en-US" b="1" dirty="0"/>
              <a:t>ZERO </a:t>
            </a:r>
            <a:r>
              <a:rPr lang="en-US" dirty="0"/>
              <a:t>DEGREES (plumb)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dirty="0"/>
              <a:t>   </a:t>
            </a:r>
            <a:r>
              <a:rPr lang="en-US" sz="3600" b="1" dirty="0">
                <a:solidFill>
                  <a:srgbClr val="FFFF00"/>
                </a:solidFill>
              </a:rPr>
              <a:t>ANATOMIC AXIS:</a:t>
            </a:r>
            <a:r>
              <a:rPr lang="en-US" dirty="0"/>
              <a:t>  SHAFT-SHAFT  	MIDLINES, FEMUR/TIBIA. </a:t>
            </a:r>
          </a:p>
          <a:p>
            <a:pPr>
              <a:buNone/>
            </a:pPr>
            <a:r>
              <a:rPr lang="en-US" b="1" dirty="0"/>
              <a:t>  	     </a:t>
            </a:r>
            <a:r>
              <a:rPr lang="en-US" b="1" dirty="0">
                <a:solidFill>
                  <a:schemeClr val="folHlink"/>
                </a:solidFill>
              </a:rPr>
              <a:t>NORMAL</a:t>
            </a:r>
            <a:r>
              <a:rPr lang="en-US" b="1" dirty="0"/>
              <a:t> </a:t>
            </a:r>
            <a:r>
              <a:rPr lang="en-US" dirty="0"/>
              <a:t>= </a:t>
            </a:r>
            <a:r>
              <a:rPr lang="en-US" b="1" dirty="0"/>
              <a:t>6-8 DEGREES VALGUS</a:t>
            </a:r>
            <a:endParaRPr lang="en-US" dirty="0"/>
          </a:p>
        </p:txBody>
      </p:sp>
    </p:spTree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2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8991600" cy="788988"/>
          </a:xfrm>
        </p:spPr>
        <p:txBody>
          <a:bodyPr/>
          <a:lstStyle/>
          <a:p>
            <a:r>
              <a:rPr lang="en-US" sz="4800" b="1">
                <a:solidFill>
                  <a:srgbClr val="FF33CC"/>
                </a:solidFill>
              </a:rPr>
              <a:t>AXIS</a:t>
            </a:r>
            <a:r>
              <a:rPr lang="en-US" sz="4000" b="1">
                <a:solidFill>
                  <a:srgbClr val="FF33CC"/>
                </a:solidFill>
              </a:rPr>
              <a:t>: LEGS ARE </a:t>
            </a:r>
            <a:r>
              <a:rPr lang="en-US" sz="4000" b="1" i="1">
                <a:solidFill>
                  <a:srgbClr val="FF33CC"/>
                </a:solidFill>
              </a:rPr>
              <a:t>NOT</a:t>
            </a:r>
            <a:r>
              <a:rPr lang="en-US" sz="4000" b="1">
                <a:solidFill>
                  <a:srgbClr val="FF33CC"/>
                </a:solidFill>
              </a:rPr>
              <a:t> STRAIGHT!</a:t>
            </a:r>
          </a:p>
        </p:txBody>
      </p:sp>
      <p:pic>
        <p:nvPicPr>
          <p:cNvPr id="114694" name="Picture 6" descr="bowlegs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28600" y="838200"/>
            <a:ext cx="8763000" cy="4578350"/>
          </a:xfrm>
          <a:noFill/>
          <a:ln/>
        </p:spPr>
      </p:pic>
      <p:sp>
        <p:nvSpPr>
          <p:cNvPr id="114695" name="Text Box 7"/>
          <p:cNvSpPr txBox="1">
            <a:spLocks noChangeArrowheads="1"/>
          </p:cNvSpPr>
          <p:nvPr/>
        </p:nvSpPr>
        <p:spPr bwMode="auto">
          <a:xfrm>
            <a:off x="381000" y="5638800"/>
            <a:ext cx="845820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 b="1" dirty="0">
                <a:solidFill>
                  <a:srgbClr val="FFFF00"/>
                </a:solidFill>
              </a:rPr>
              <a:t>NORMAL</a:t>
            </a:r>
            <a:r>
              <a:rPr lang="en-US" sz="2400" dirty="0">
                <a:solidFill>
                  <a:srgbClr val="FFFF00"/>
                </a:solidFill>
              </a:rPr>
              <a:t> </a:t>
            </a:r>
            <a:r>
              <a:rPr lang="en-US" sz="2400" b="1" dirty="0">
                <a:solidFill>
                  <a:srgbClr val="FFFF00"/>
                </a:solidFill>
              </a:rPr>
              <a:t>VALGUS  </a:t>
            </a:r>
            <a:r>
              <a:rPr lang="en-US" sz="2400" b="1" dirty="0"/>
              <a:t>LOST VALGUS</a:t>
            </a:r>
            <a:r>
              <a:rPr lang="en-US" sz="2400" b="1" dirty="0">
                <a:solidFill>
                  <a:srgbClr val="FFFF00"/>
                </a:solidFill>
              </a:rPr>
              <a:t>   </a:t>
            </a:r>
            <a:r>
              <a:rPr lang="en-US" sz="2400" b="1" dirty="0">
                <a:solidFill>
                  <a:schemeClr val="folHlink"/>
                </a:solidFill>
              </a:rPr>
              <a:t>TOO MUCH VALGUS</a:t>
            </a:r>
            <a:r>
              <a:rPr lang="en-US" sz="2400" b="1" dirty="0">
                <a:solidFill>
                  <a:srgbClr val="FFFF00"/>
                </a:solidFill>
              </a:rPr>
              <a:t>                                                   	                       </a:t>
            </a:r>
            <a:r>
              <a:rPr lang="en-US" sz="2400" b="1" dirty="0"/>
              <a:t>‘BOWED’</a:t>
            </a:r>
            <a:r>
              <a:rPr lang="en-US" sz="2400" b="1" dirty="0">
                <a:solidFill>
                  <a:srgbClr val="FFFF00"/>
                </a:solidFill>
              </a:rPr>
              <a:t>                 </a:t>
            </a:r>
            <a:r>
              <a:rPr lang="en-US" sz="2400" b="1" dirty="0">
                <a:solidFill>
                  <a:schemeClr val="folHlink"/>
                </a:solidFill>
              </a:rPr>
              <a:t>‘KNOCK-KNEE’D’</a:t>
            </a:r>
          </a:p>
        </p:txBody>
      </p:sp>
      <p:sp>
        <p:nvSpPr>
          <p:cNvPr id="114696" name="Line 8"/>
          <p:cNvSpPr>
            <a:spLocks noChangeShapeType="1"/>
          </p:cNvSpPr>
          <p:nvPr/>
        </p:nvSpPr>
        <p:spPr bwMode="auto">
          <a:xfrm>
            <a:off x="914400" y="1752600"/>
            <a:ext cx="304800" cy="3352800"/>
          </a:xfrm>
          <a:prstGeom prst="line">
            <a:avLst/>
          </a:prstGeom>
          <a:noFill/>
          <a:ln w="60325">
            <a:solidFill>
              <a:srgbClr val="FF33CC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14698" name="Line 10"/>
          <p:cNvSpPr>
            <a:spLocks noChangeShapeType="1"/>
          </p:cNvSpPr>
          <p:nvPr/>
        </p:nvSpPr>
        <p:spPr bwMode="auto">
          <a:xfrm flipH="1">
            <a:off x="2057400" y="2819400"/>
            <a:ext cx="381000" cy="1600200"/>
          </a:xfrm>
          <a:prstGeom prst="line">
            <a:avLst/>
          </a:prstGeom>
          <a:noFill/>
          <a:ln w="57150">
            <a:solidFill>
              <a:srgbClr val="92D05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14699" name="Line 11"/>
          <p:cNvSpPr>
            <a:spLocks noChangeShapeType="1"/>
          </p:cNvSpPr>
          <p:nvPr/>
        </p:nvSpPr>
        <p:spPr bwMode="auto">
          <a:xfrm flipH="1" flipV="1">
            <a:off x="2209800" y="3886200"/>
            <a:ext cx="0" cy="1371600"/>
          </a:xfrm>
          <a:prstGeom prst="line">
            <a:avLst/>
          </a:prstGeom>
          <a:noFill/>
          <a:ln w="57150">
            <a:solidFill>
              <a:srgbClr val="92D05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14700" name="Line 12"/>
          <p:cNvSpPr>
            <a:spLocks noChangeShapeType="1"/>
          </p:cNvSpPr>
          <p:nvPr/>
        </p:nvSpPr>
        <p:spPr bwMode="auto">
          <a:xfrm flipH="1">
            <a:off x="3733800" y="1981200"/>
            <a:ext cx="152400" cy="1752600"/>
          </a:xfrm>
          <a:prstGeom prst="line">
            <a:avLst/>
          </a:prstGeom>
          <a:noFill/>
          <a:ln w="57150">
            <a:solidFill>
              <a:srgbClr val="FF33CC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14701" name="Line 13"/>
          <p:cNvSpPr>
            <a:spLocks noChangeShapeType="1"/>
          </p:cNvSpPr>
          <p:nvPr/>
        </p:nvSpPr>
        <p:spPr bwMode="auto">
          <a:xfrm flipH="1" flipV="1">
            <a:off x="3733800" y="3733800"/>
            <a:ext cx="228600" cy="1143000"/>
          </a:xfrm>
          <a:prstGeom prst="line">
            <a:avLst/>
          </a:prstGeom>
          <a:noFill/>
          <a:ln w="57150">
            <a:solidFill>
              <a:srgbClr val="FF33CC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14702" name="Line 14"/>
          <p:cNvSpPr>
            <a:spLocks noChangeShapeType="1"/>
          </p:cNvSpPr>
          <p:nvPr/>
        </p:nvSpPr>
        <p:spPr bwMode="auto">
          <a:xfrm flipH="1">
            <a:off x="5334000" y="2667000"/>
            <a:ext cx="76200" cy="2057400"/>
          </a:xfrm>
          <a:prstGeom prst="line">
            <a:avLst/>
          </a:prstGeom>
          <a:noFill/>
          <a:ln w="57150">
            <a:solidFill>
              <a:srgbClr val="92D05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14704" name="Line 16"/>
          <p:cNvSpPr>
            <a:spLocks noChangeShapeType="1"/>
          </p:cNvSpPr>
          <p:nvPr/>
        </p:nvSpPr>
        <p:spPr bwMode="auto">
          <a:xfrm>
            <a:off x="6172200" y="2514600"/>
            <a:ext cx="304800" cy="1981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14705" name="Line 17"/>
          <p:cNvSpPr>
            <a:spLocks noChangeShapeType="1"/>
          </p:cNvSpPr>
          <p:nvPr/>
        </p:nvSpPr>
        <p:spPr bwMode="auto">
          <a:xfrm>
            <a:off x="6705600" y="2057400"/>
            <a:ext cx="304800" cy="1905000"/>
          </a:xfrm>
          <a:prstGeom prst="line">
            <a:avLst/>
          </a:prstGeom>
          <a:noFill/>
          <a:ln w="57150">
            <a:solidFill>
              <a:srgbClr val="FF33CC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14706" name="Line 18"/>
          <p:cNvSpPr>
            <a:spLocks noChangeShapeType="1"/>
          </p:cNvSpPr>
          <p:nvPr/>
        </p:nvSpPr>
        <p:spPr bwMode="auto">
          <a:xfrm flipH="1">
            <a:off x="6781800" y="3886200"/>
            <a:ext cx="228600" cy="1447800"/>
          </a:xfrm>
          <a:prstGeom prst="line">
            <a:avLst/>
          </a:prstGeom>
          <a:noFill/>
          <a:ln w="57150">
            <a:solidFill>
              <a:srgbClr val="FF33CC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14707" name="Line 19"/>
          <p:cNvSpPr>
            <a:spLocks noChangeShapeType="1"/>
          </p:cNvSpPr>
          <p:nvPr/>
        </p:nvSpPr>
        <p:spPr bwMode="auto">
          <a:xfrm flipH="1">
            <a:off x="7848600" y="2667000"/>
            <a:ext cx="457200" cy="1828800"/>
          </a:xfrm>
          <a:prstGeom prst="line">
            <a:avLst/>
          </a:prstGeom>
          <a:noFill/>
          <a:ln w="57150">
            <a:solidFill>
              <a:srgbClr val="92D05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14708" name="Line 20"/>
          <p:cNvSpPr>
            <a:spLocks noChangeShapeType="1"/>
          </p:cNvSpPr>
          <p:nvPr/>
        </p:nvSpPr>
        <p:spPr bwMode="auto">
          <a:xfrm>
            <a:off x="7848600" y="3581400"/>
            <a:ext cx="533400" cy="1828800"/>
          </a:xfrm>
          <a:prstGeom prst="line">
            <a:avLst/>
          </a:prstGeom>
          <a:noFill/>
          <a:ln w="57150">
            <a:solidFill>
              <a:srgbClr val="92D05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46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46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46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4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46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46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47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47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47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47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47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47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47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47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47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47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47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47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47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47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4696" grpId="0" animBg="1"/>
      <p:bldP spid="114698" grpId="0" animBg="1"/>
      <p:bldP spid="114699" grpId="0" animBg="1"/>
      <p:bldP spid="114700" grpId="0" animBg="1"/>
      <p:bldP spid="114701" grpId="0" animBg="1"/>
      <p:bldP spid="114702" grpId="0" animBg="1"/>
      <p:bldP spid="114705" grpId="0" animBg="1"/>
      <p:bldP spid="114706" grpId="0" animBg="1"/>
      <p:bldP spid="114707" grpId="0" animBg="1"/>
      <p:bldP spid="114708" grpId="0" animBg="1"/>
    </p:bldLst>
  </p:timing>
</p:sld>
</file>

<file path=ppt/theme/theme1.xml><?xml version="1.0" encoding="utf-8"?>
<a:theme xmlns:a="http://schemas.openxmlformats.org/drawingml/2006/main" name="Beam design template">
  <a:themeElements>
    <a:clrScheme name="Beam design template 2">
      <a:dk1>
        <a:srgbClr val="000080"/>
      </a:dk1>
      <a:lt1>
        <a:srgbClr val="FFFFFF"/>
      </a:lt1>
      <a:dk2>
        <a:srgbClr val="000099"/>
      </a:dk2>
      <a:lt2>
        <a:srgbClr val="FFFFFF"/>
      </a:lt2>
      <a:accent1>
        <a:srgbClr val="3366FF"/>
      </a:accent1>
      <a:accent2>
        <a:srgbClr val="7B46D0"/>
      </a:accent2>
      <a:accent3>
        <a:srgbClr val="AAAACA"/>
      </a:accent3>
      <a:accent4>
        <a:srgbClr val="DADADA"/>
      </a:accent4>
      <a:accent5>
        <a:srgbClr val="ADB8FF"/>
      </a:accent5>
      <a:accent6>
        <a:srgbClr val="6F3FBC"/>
      </a:accent6>
      <a:hlink>
        <a:srgbClr val="86D1EC"/>
      </a:hlink>
      <a:folHlink>
        <a:srgbClr val="45C984"/>
      </a:folHlink>
    </a:clrScheme>
    <a:fontScheme name="Beam design templat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Beam design template 1">
        <a:dk1>
          <a:srgbClr val="1A006C"/>
        </a:dk1>
        <a:lt1>
          <a:srgbClr val="FFFFFF"/>
        </a:lt1>
        <a:dk2>
          <a:srgbClr val="000066"/>
        </a:dk2>
        <a:lt2>
          <a:srgbClr val="CCCCFF"/>
        </a:lt2>
        <a:accent1>
          <a:srgbClr val="0099CC"/>
        </a:accent1>
        <a:accent2>
          <a:srgbClr val="6600CC"/>
        </a:accent2>
        <a:accent3>
          <a:srgbClr val="AAAAB8"/>
        </a:accent3>
        <a:accent4>
          <a:srgbClr val="DADADA"/>
        </a:accent4>
        <a:accent5>
          <a:srgbClr val="AACAE2"/>
        </a:accent5>
        <a:accent6>
          <a:srgbClr val="5C00B9"/>
        </a:accent6>
        <a:hlink>
          <a:srgbClr val="9999FF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am design template 2">
        <a:dk1>
          <a:srgbClr val="000080"/>
        </a:dk1>
        <a:lt1>
          <a:srgbClr val="FFFFFF"/>
        </a:lt1>
        <a:dk2>
          <a:srgbClr val="000099"/>
        </a:dk2>
        <a:lt2>
          <a:srgbClr val="FFFFFF"/>
        </a:lt2>
        <a:accent1>
          <a:srgbClr val="3366FF"/>
        </a:accent1>
        <a:accent2>
          <a:srgbClr val="7B46D0"/>
        </a:accent2>
        <a:accent3>
          <a:srgbClr val="AAAACA"/>
        </a:accent3>
        <a:accent4>
          <a:srgbClr val="DADADA"/>
        </a:accent4>
        <a:accent5>
          <a:srgbClr val="ADB8FF"/>
        </a:accent5>
        <a:accent6>
          <a:srgbClr val="6F3FBC"/>
        </a:accent6>
        <a:hlink>
          <a:srgbClr val="86D1EC"/>
        </a:hlink>
        <a:folHlink>
          <a:srgbClr val="45C98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am design template 3">
        <a:dk1>
          <a:srgbClr val="3F4873"/>
        </a:dk1>
        <a:lt1>
          <a:srgbClr val="FFFFFF"/>
        </a:lt1>
        <a:dk2>
          <a:srgbClr val="4F598D"/>
        </a:dk2>
        <a:lt2>
          <a:srgbClr val="CCECFF"/>
        </a:lt2>
        <a:accent1>
          <a:srgbClr val="0099CC"/>
        </a:accent1>
        <a:accent2>
          <a:srgbClr val="4C8470"/>
        </a:accent2>
        <a:accent3>
          <a:srgbClr val="B2B5C5"/>
        </a:accent3>
        <a:accent4>
          <a:srgbClr val="DADADA"/>
        </a:accent4>
        <a:accent5>
          <a:srgbClr val="AACAE2"/>
        </a:accent5>
        <a:accent6>
          <a:srgbClr val="447765"/>
        </a:accent6>
        <a:hlink>
          <a:srgbClr val="99CC00"/>
        </a:hlink>
        <a:folHlink>
          <a:srgbClr val="96A4C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am design template 4">
        <a:dk1>
          <a:srgbClr val="006E6B"/>
        </a:dk1>
        <a:lt1>
          <a:srgbClr val="FFFFFF"/>
        </a:lt1>
        <a:dk2>
          <a:srgbClr val="008080"/>
        </a:dk2>
        <a:lt2>
          <a:srgbClr val="E2EFCD"/>
        </a:lt2>
        <a:accent1>
          <a:srgbClr val="33CCCC"/>
        </a:accent1>
        <a:accent2>
          <a:srgbClr val="6352B8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5949A6"/>
        </a:accent6>
        <a:hlink>
          <a:srgbClr val="CCFFFF"/>
        </a:hlink>
        <a:folHlink>
          <a:srgbClr val="99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am design template 5">
        <a:dk1>
          <a:srgbClr val="48562C"/>
        </a:dk1>
        <a:lt1>
          <a:srgbClr val="FFFFFF"/>
        </a:lt1>
        <a:dk2>
          <a:srgbClr val="546434"/>
        </a:dk2>
        <a:lt2>
          <a:srgbClr val="FFFFCC"/>
        </a:lt2>
        <a:accent1>
          <a:srgbClr val="7B8A6E"/>
        </a:accent1>
        <a:accent2>
          <a:srgbClr val="527C3A"/>
        </a:accent2>
        <a:accent3>
          <a:srgbClr val="B3B8AE"/>
        </a:accent3>
        <a:accent4>
          <a:srgbClr val="DADADA"/>
        </a:accent4>
        <a:accent5>
          <a:srgbClr val="BFC4BA"/>
        </a:accent5>
        <a:accent6>
          <a:srgbClr val="497034"/>
        </a:accent6>
        <a:hlink>
          <a:srgbClr val="55B55E"/>
        </a:hlink>
        <a:folHlink>
          <a:srgbClr val="85B3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am design template 6">
        <a:dk1>
          <a:srgbClr val="96B29E"/>
        </a:dk1>
        <a:lt1>
          <a:srgbClr val="FFFFFF"/>
        </a:lt1>
        <a:dk2>
          <a:srgbClr val="A5BDAC"/>
        </a:dk2>
        <a:lt2>
          <a:srgbClr val="FFFFCC"/>
        </a:lt2>
        <a:accent1>
          <a:srgbClr val="4E8880"/>
        </a:accent1>
        <a:accent2>
          <a:srgbClr val="2F71B9"/>
        </a:accent2>
        <a:accent3>
          <a:srgbClr val="CFDBD2"/>
        </a:accent3>
        <a:accent4>
          <a:srgbClr val="DADADA"/>
        </a:accent4>
        <a:accent5>
          <a:srgbClr val="B2C3C0"/>
        </a:accent5>
        <a:accent6>
          <a:srgbClr val="2A66A7"/>
        </a:accent6>
        <a:hlink>
          <a:srgbClr val="9DC0E7"/>
        </a:hlink>
        <a:folHlink>
          <a:srgbClr val="54CA8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am design template 7">
        <a:dk1>
          <a:srgbClr val="D49C00"/>
        </a:dk1>
        <a:lt1>
          <a:srgbClr val="FFFFFF"/>
        </a:lt1>
        <a:dk2>
          <a:srgbClr val="CC9900"/>
        </a:dk2>
        <a:lt2>
          <a:srgbClr val="CEBD40"/>
        </a:lt2>
        <a:accent1>
          <a:srgbClr val="CC6600"/>
        </a:accent1>
        <a:accent2>
          <a:srgbClr val="808000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737300"/>
        </a:accent6>
        <a:hlink>
          <a:srgbClr val="FF99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am design template 8">
        <a:dk1>
          <a:srgbClr val="881700"/>
        </a:dk1>
        <a:lt1>
          <a:srgbClr val="FAF9E6"/>
        </a:lt1>
        <a:dk2>
          <a:srgbClr val="990000"/>
        </a:dk2>
        <a:lt2>
          <a:srgbClr val="EADC78"/>
        </a:lt2>
        <a:accent1>
          <a:srgbClr val="FF6600"/>
        </a:accent1>
        <a:accent2>
          <a:srgbClr val="B86D52"/>
        </a:accent2>
        <a:accent3>
          <a:srgbClr val="CAAAAA"/>
        </a:accent3>
        <a:accent4>
          <a:srgbClr val="D6D5C4"/>
        </a:accent4>
        <a:accent5>
          <a:srgbClr val="FFB8AA"/>
        </a:accent5>
        <a:accent6>
          <a:srgbClr val="A66249"/>
        </a:accent6>
        <a:hlink>
          <a:srgbClr val="D78D15"/>
        </a:hlink>
        <a:folHlink>
          <a:srgbClr val="C6B37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am design template 9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E6F5F6"/>
        </a:accent1>
        <a:accent2>
          <a:srgbClr val="A5E1A8"/>
        </a:accent2>
        <a:accent3>
          <a:srgbClr val="FFFFFF"/>
        </a:accent3>
        <a:accent4>
          <a:srgbClr val="000000"/>
        </a:accent4>
        <a:accent5>
          <a:srgbClr val="F0F9FA"/>
        </a:accent5>
        <a:accent6>
          <a:srgbClr val="95CC98"/>
        </a:accent6>
        <a:hlink>
          <a:srgbClr val="5B00B6"/>
        </a:hlink>
        <a:folHlink>
          <a:srgbClr val="34988E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Beam design template</Template>
  <TotalTime>7338</TotalTime>
  <Words>1780</Words>
  <Application>Microsoft Office PowerPoint</Application>
  <PresentationFormat>On-screen Show (4:3)</PresentationFormat>
  <Paragraphs>294</Paragraphs>
  <Slides>77</Slides>
  <Notes>13</Notes>
  <HiddenSlides>0</HiddenSlides>
  <MMClips>6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77</vt:i4>
      </vt:variant>
    </vt:vector>
  </HeadingPairs>
  <TitlesOfParts>
    <vt:vector size="82" baseType="lpstr">
      <vt:lpstr>Arial</vt:lpstr>
      <vt:lpstr>Calibri</vt:lpstr>
      <vt:lpstr>Wingdings</vt:lpstr>
      <vt:lpstr>Beam design template</vt:lpstr>
      <vt:lpstr>Package</vt:lpstr>
      <vt:lpstr>Anatomy in Sept.:  Gloom and Doom</vt:lpstr>
      <vt:lpstr>Johns Hopkins Medicine</vt:lpstr>
      <vt:lpstr>PowerPoint Presentation</vt:lpstr>
      <vt:lpstr>LOVING THE LOWER EXTREMITY (EVEN IF YOU ARE FROM HOPKINS SOM)   ‘THE HAND IS JUST A WEAK FOOT’</vt:lpstr>
      <vt:lpstr>OBJECTIVES: LE (LOWER EXTREMITY)</vt:lpstr>
      <vt:lpstr>NECESSARY EVILS</vt:lpstr>
      <vt:lpstr>PowerPoint Presentation</vt:lpstr>
      <vt:lpstr>PowerPoint Presentation</vt:lpstr>
      <vt:lpstr>Asymmetric Weight-Bearing: Wolffe’s Law; Negative Consequences </vt:lpstr>
      <vt:lpstr>THE ‘STUPID SHOES’ APPROACH</vt:lpstr>
      <vt:lpstr>COMPARATIVE ANATOMY APPROACH</vt:lpstr>
      <vt:lpstr>Comparative:   Elephant, Giraffe Toes</vt:lpstr>
      <vt:lpstr>UPRIGHT POSTURE:  NEW STRESS </vt:lpstr>
      <vt:lpstr>PowerPoint Presentation</vt:lpstr>
      <vt:lpstr>Normal Ankle Mortise  Stabilized by ligaments</vt:lpstr>
      <vt:lpstr>CLINICAL RELEVANCE: ANATOMY STEPWISE LOGIC </vt:lpstr>
      <vt:lpstr>PowerPoint Presentation</vt:lpstr>
      <vt:lpstr>KNEE: ANATOMY    PATHOLOGY</vt:lpstr>
      <vt:lpstr>PowerPoint Presentation</vt:lpstr>
      <vt:lpstr>‘WORRY/DON’T WORRY’ LOOK FOR CLUES </vt:lpstr>
      <vt:lpstr>FLUID-FLUID LEVEL: ‘WORRY’</vt:lpstr>
      <vt:lpstr>PowerPoint Presentation</vt:lpstr>
      <vt:lpstr>PowerPoint Presentation</vt:lpstr>
      <vt:lpstr>PowerPoint Presentation</vt:lpstr>
      <vt:lpstr>Comparative Anatomy</vt:lpstr>
      <vt:lpstr>PowerPoint Presentation</vt:lpstr>
      <vt:lpstr>NO BONY INTERLOCK STABILITY FROM LIGAMENTS</vt:lpstr>
      <vt:lpstr>ALPHABET SOUP: ‘ACL, PCL, MCL, LCL’</vt:lpstr>
      <vt:lpstr>ACL, PCL mnemonic</vt:lpstr>
      <vt:lpstr>MEDICAL LINGUISTIC PRECISION: MANDATORY!!</vt:lpstr>
      <vt:lpstr>PowerPoint Presentation</vt:lpstr>
      <vt:lpstr>AXIS,VARUS,VALGUS</vt:lpstr>
      <vt:lpstr>PowerPoint Presentation</vt:lpstr>
      <vt:lpstr>LE Axis: ‘Plumb’ Line</vt:lpstr>
      <vt:lpstr>NORMAL DEVELOPMENT</vt:lpstr>
      <vt:lpstr>GENU VARUM: BOWING</vt:lpstr>
      <vt:lpstr>PowerPoint Presentation</vt:lpstr>
      <vt:lpstr>LLD and PELVIC OBLIQUITY</vt:lpstr>
      <vt:lpstr>LEG LENGTH DISCREPANCY</vt:lpstr>
      <vt:lpstr>Physeal InjuryAbnormal Growth Arrest or Asymmetry</vt:lpstr>
      <vt:lpstr>GROWTH DISRUPTION: Curvature if partial, focal Shortened if total physis</vt:lpstr>
      <vt:lpstr>LEG LENGTH DISCREPANCY (LLD)</vt:lpstr>
      <vt:lpstr>PLANNING LLD TREATMENT: BIOLOGICAL CONSIDERATIONS </vt:lpstr>
      <vt:lpstr>LLD: Patient Considerations </vt:lpstr>
      <vt:lpstr>LEG-LENGTH DISCREPANCY</vt:lpstr>
      <vt:lpstr>OSTEODYSTRACTION: LENGTHENING PROCEDURE  CHOOSE BEST TARGET</vt:lpstr>
      <vt:lpstr>VASCULARITY IS HEALING DESTINY DISTAL THIRD TIBIA</vt:lpstr>
      <vt:lpstr>DISTRACTION OSTEOGENESIS</vt:lpstr>
      <vt:lpstr>DISTRACTION OSTEOGENESIS: ‘LEG LENGTHENING’ HARNESSING NL. TO CORRECT ABNL.</vt:lpstr>
      <vt:lpstr>Bone Lengthening: Osteodistraction</vt:lpstr>
      <vt:lpstr>LEG-LENGTHENING</vt:lpstr>
      <vt:lpstr>PowerPoint Presentation</vt:lpstr>
      <vt:lpstr>WEIGHT-BEARING ARCHES</vt:lpstr>
      <vt:lpstr>STAND UP FOR YOUR FEET!!</vt:lpstr>
      <vt:lpstr>PowerPoint Presentation</vt:lpstr>
      <vt:lpstr>Cases* *To underline concepts, NOT teach interpretation!</vt:lpstr>
      <vt:lpstr>PowerPoint Presentation</vt:lpstr>
      <vt:lpstr>9 yr.old              18 mo. old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Watch People Walk* *(don’t be creepy)</vt:lpstr>
      <vt:lpstr>PowerPoint Presentation</vt:lpstr>
      <vt:lpstr>THANK YOU- KEEP THOSE QUESTIONS AND SUGGESTIONS COMING!              dmagid@jhmi.edu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23 month Male     </vt:lpstr>
      <vt:lpstr>LE:  Functional Axes</vt:lpstr>
      <vt:lpstr>AXIS: LEGS ARE NOT STRAIGHT!</vt:lpstr>
    </vt:vector>
  </TitlesOfParts>
  <Company>Johns Hopkins Hospital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LOVING THE LOWER EXTREMITY  ‘ THE HAND IS JUST A WEAK FOOT’</dc:title>
  <dc:creator>dmagid1</dc:creator>
  <cp:lastModifiedBy>Donna Magid, MD, M.Ed, FAUR</cp:lastModifiedBy>
  <cp:revision>142</cp:revision>
  <cp:lastPrinted>1601-01-01T00:00:00Z</cp:lastPrinted>
  <dcterms:created xsi:type="dcterms:W3CDTF">2007-11-23T19:49:44Z</dcterms:created>
  <dcterms:modified xsi:type="dcterms:W3CDTF">2022-09-05T19:04:35Z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TC102037581033</vt:lpwstr>
  </property>
</Properties>
</file>