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80" r:id="rId2"/>
    <p:sldId id="288" r:id="rId3"/>
    <p:sldId id="378" r:id="rId4"/>
    <p:sldId id="313" r:id="rId5"/>
    <p:sldId id="344" r:id="rId6"/>
    <p:sldId id="343" r:id="rId7"/>
    <p:sldId id="369" r:id="rId8"/>
    <p:sldId id="351" r:id="rId9"/>
    <p:sldId id="381" r:id="rId10"/>
    <p:sldId id="383" r:id="rId11"/>
    <p:sldId id="302" r:id="rId12"/>
    <p:sldId id="299" r:id="rId13"/>
    <p:sldId id="298" r:id="rId14"/>
    <p:sldId id="303" r:id="rId15"/>
    <p:sldId id="352" r:id="rId16"/>
    <p:sldId id="353" r:id="rId17"/>
    <p:sldId id="384" r:id="rId18"/>
    <p:sldId id="370" r:id="rId19"/>
    <p:sldId id="354" r:id="rId20"/>
    <p:sldId id="345" r:id="rId21"/>
    <p:sldId id="329" r:id="rId22"/>
    <p:sldId id="256" r:id="rId23"/>
    <p:sldId id="364" r:id="rId24"/>
    <p:sldId id="330" r:id="rId25"/>
    <p:sldId id="258" r:id="rId26"/>
    <p:sldId id="355" r:id="rId27"/>
    <p:sldId id="331" r:id="rId28"/>
    <p:sldId id="346" r:id="rId29"/>
    <p:sldId id="310" r:id="rId30"/>
    <p:sldId id="372" r:id="rId31"/>
    <p:sldId id="332" r:id="rId32"/>
    <p:sldId id="262" r:id="rId33"/>
    <p:sldId id="357" r:id="rId34"/>
    <p:sldId id="333" r:id="rId35"/>
    <p:sldId id="295" r:id="rId36"/>
    <p:sldId id="356" r:id="rId37"/>
    <p:sldId id="334" r:id="rId38"/>
    <p:sldId id="290" r:id="rId39"/>
    <p:sldId id="296" r:id="rId40"/>
    <p:sldId id="361" r:id="rId41"/>
    <p:sldId id="375" r:id="rId42"/>
    <p:sldId id="348" r:id="rId43"/>
    <p:sldId id="347" r:id="rId44"/>
    <p:sldId id="371" r:id="rId45"/>
    <p:sldId id="350" r:id="rId46"/>
    <p:sldId id="377" r:id="rId47"/>
    <p:sldId id="376" r:id="rId48"/>
    <p:sldId id="349" r:id="rId49"/>
    <p:sldId id="304" r:id="rId50"/>
    <p:sldId id="362" r:id="rId51"/>
    <p:sldId id="283" r:id="rId52"/>
    <p:sldId id="367" r:id="rId53"/>
    <p:sldId id="368" r:id="rId54"/>
    <p:sldId id="379" r:id="rId55"/>
    <p:sldId id="312" r:id="rId56"/>
    <p:sldId id="373" r:id="rId57"/>
    <p:sldId id="374" r:id="rId58"/>
    <p:sldId id="324" r:id="rId59"/>
    <p:sldId id="320" r:id="rId60"/>
    <p:sldId id="316" r:id="rId61"/>
    <p:sldId id="317" r:id="rId62"/>
    <p:sldId id="319" r:id="rId63"/>
    <p:sldId id="318" r:id="rId64"/>
    <p:sldId id="321" r:id="rId65"/>
    <p:sldId id="322" r:id="rId66"/>
    <p:sldId id="323" r:id="rId67"/>
    <p:sldId id="340" r:id="rId68"/>
    <p:sldId id="338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CC33"/>
    <a:srgbClr val="FFFF99"/>
    <a:srgbClr val="FF00FF"/>
    <a:srgbClr val="0ED8E2"/>
    <a:srgbClr val="800080"/>
    <a:srgbClr val="FF3300"/>
    <a:srgbClr val="FF0066"/>
    <a:srgbClr val="FF6600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60"/>
  </p:normalViewPr>
  <p:slideViewPr>
    <p:cSldViewPr>
      <p:cViewPr>
        <p:scale>
          <a:sx n="70" d="100"/>
          <a:sy n="70" d="100"/>
        </p:scale>
        <p:origin x="-1554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576236A-BFF5-4C58-8E26-3BBCDAB311D8}" type="datetimeFigureOut">
              <a:rPr lang="en-US"/>
              <a:pPr>
                <a:defRPr/>
              </a:pPr>
              <a:t>8/23/2013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643D881-3349-419C-AA96-84770353D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7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851C365-635B-428E-8488-C5A0AB5126A5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89BE86C-4FEE-432A-AD13-207E2D926E1C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5331BE4-FC23-49BD-932D-949BFBC18385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05F6573-1A63-47B8-954D-4D4580AC03FF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F8FDDF-E354-473D-85B8-C41D5B8998AA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7793FBB-C825-4DA0-B65D-E6F74872D67F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54E4EDE-CE0F-4B28-99A7-7385E62486CE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A9734AA-F594-4486-B6B7-5B427092590D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B549746-5E4F-4800-93A7-7AAFD12B472A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590F60-517D-470F-848B-E7505023A1CD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5CC4E26-3955-4381-96DE-312137504049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D881-3349-419C-AA96-84770353D47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D08236C-1C45-4870-A99F-697553561803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B8230B-63C6-475E-A327-5AB1C72A6797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C0DC5A-4CE8-460C-A104-4315576A72DC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0AB8032-BAFE-4DD2-8716-BD2298076ED0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7964676-1335-420C-97AC-629B37EECDC9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AF7805-45AD-4CAF-80F4-F6DD74EDD6CF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3476E16-5E15-4A26-83CB-37829E4374F9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E05952C-E52E-46FE-A3BD-421230746A9E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6E33923-DEEC-4554-A0B6-BD1173061031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1C41325-062B-4ED1-8CF7-A15172D69604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November 1895 produced</a:t>
            </a:r>
            <a:r>
              <a:rPr lang="en-US" baseline="0" dirty="0" smtClean="0"/>
              <a:t> and detected first x-ray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DEBF6B-3D31-45D5-BD0F-C9C5E798149F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8B8F5B4-C91D-4C68-BFD3-0678D4D9E41D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FC2B105-65C6-4AB0-B77F-5F0F39D2BDEB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B017DF3-2EA0-47AC-89BF-3DFDFDF8A1DA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F59A5C7-E369-41E6-A957-99FB07CC9D05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626F23E-43FD-43AB-AFE4-3F92AA5638E8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7BB03F-ACCC-4338-9898-B6815A5FDBC8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F74863E-8132-447E-8FC0-58C2BABE256C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E5C551A-D115-4D18-A702-5A95647B04FA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9555769-B549-42D7-9428-AC41DC263AF7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3A59063-D827-48B6-804D-99A2113D8F93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Won first </a:t>
            </a:r>
            <a:r>
              <a:rPr lang="en-US" dirty="0" err="1" smtClean="0"/>
              <a:t>nobel</a:t>
            </a:r>
            <a:r>
              <a:rPr lang="en-US" dirty="0" smtClean="0"/>
              <a:t> prize</a:t>
            </a:r>
            <a:r>
              <a:rPr lang="en-US" baseline="0" dirty="0" smtClean="0"/>
              <a:t> in physics in 1901</a:t>
            </a: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AE383A-997F-48AA-B51B-8559D8DD9E4D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54AF1C6-B648-4212-B3BC-84195A0B76E7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F2DE47-C35F-4D48-AA25-1CD1FFD21DA8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9FFFC9-4E35-437E-8736-9DDE4A1571D8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C1F4EAB-ED7E-4608-82C9-331393101646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672E982-77CE-4390-AADE-67F54A6CBAB5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9E3E3FB-6CF8-4B2F-8185-EAD7B0DAA5D5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C285DCB-C080-4619-B136-A44B59AC81A3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5F312FD-A897-4BA2-99A5-35FC7F0A4BBA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4C27B0A-2412-416D-951C-EC93C44F6A13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D8A1497-A5D1-4709-91F8-09A1453C94AE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912D760-FF33-4B83-8556-A52B586DDA78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A9734AA-F594-4486-B6B7-5B427092590D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378AFB6-30F5-4CB5-81F5-0C04C6B3D366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109EB77-5B66-49E6-BD55-2937FD7D1401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BB70FEE-20F7-43B6-A0AB-0B8F5037E9E6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0309441-7A6A-44E2-AE0A-B1D569262D9E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2D2B249-DF5A-4BE0-99AC-7A20CF51FF6A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B3649D-F1AB-4C0B-B955-E9284188BFBD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3CB6BB9-76B3-4F8F-9B59-123B6E97DB8A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8CA3CC4-C1DC-458E-8C3E-B9B1DD23B818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5EE3D7-8D19-418C-A6CF-DC2E52A12FBC}" type="slidenum">
              <a:rPr lang="en-US" smtClean="0"/>
              <a:pPr>
                <a:defRPr/>
              </a:pPr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8C06D9E-FB90-407A-A3A2-E086F1092E8C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7C7FBE-A256-4D78-892F-B952FAA67E7E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CDC6D12-0972-4586-84F7-5DFF42FD8B11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04E960-4039-4679-BF0D-6DAA115571B9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BD40C0-2A35-4CB1-8949-DDAEF2A9E851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E380185-7FBA-49B5-82F8-3636DCBA5452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1745840-7F7A-45AF-9F16-208B53DDE925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A6D6AA0-7AD6-4B9A-AEA8-11B9FFB7072C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BDE9956-0E57-4F26-860C-0856193ADD3E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7975F-BCDC-475C-9F2B-04417E00B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80087-8696-40F4-A7BA-6B8D63E1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9B01-75B5-4904-A249-84CD837B8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6E7E9-3F70-4BE1-B2A4-EC7B4A9FC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D3170-0D63-424F-9F92-549EFF461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4937B-2F91-4E1D-9ECF-21C7C63E8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DD0AE-BAB6-4D9C-9D52-4747BF11F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9BC1A-DF15-41F4-84B8-E0310B791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C09F7-3073-49BC-A69E-A68393B67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9B177-9BAC-479D-ADB5-DC9B72DB2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6039-497D-4AA7-81CE-FF1C4D4EE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09EB341-4EA3-49C6-BA78-CBFBF962A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Thorax%20Talk\SagittalChest.avi" TargetMode="Externa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dmagid@jhmi.edu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1143000"/>
          </a:xfrm>
        </p:spPr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Good Morning!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" name="Content Placeholder 3" descr="FIFTY SHAD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102"/>
          <a:stretch>
            <a:fillRect/>
          </a:stretch>
        </p:blipFill>
        <p:spPr>
          <a:xfrm>
            <a:off x="685800" y="1371600"/>
            <a:ext cx="7842883" cy="5287963"/>
          </a:xfrm>
        </p:spPr>
      </p:pic>
      <p:pic>
        <p:nvPicPr>
          <p:cNvPr id="5" name="Picture 4" descr="Sun carto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0"/>
            <a:ext cx="1286377" cy="12863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AP </a:t>
            </a:r>
            <a:r>
              <a:rPr lang="en-US" b="1" dirty="0" err="1" smtClean="0">
                <a:solidFill>
                  <a:srgbClr val="FFFF00"/>
                </a:solidFill>
              </a:rPr>
              <a:t>vs</a:t>
            </a:r>
            <a:r>
              <a:rPr lang="en-US" b="1" dirty="0" smtClean="0">
                <a:solidFill>
                  <a:srgbClr val="FFFF00"/>
                </a:solidFill>
              </a:rPr>
              <a:t> PA Chest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700" b="1" dirty="0" smtClean="0">
                <a:solidFill>
                  <a:srgbClr val="FFFF00"/>
                </a:solidFill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</a:rPr>
              <a:t>xray’s</a:t>
            </a:r>
            <a:r>
              <a:rPr lang="en-US" sz="3100" b="1" dirty="0" smtClean="0">
                <a:solidFill>
                  <a:srgbClr val="FFFF00"/>
                </a:solidFill>
              </a:rPr>
              <a:t> path, (</a:t>
            </a:r>
            <a:r>
              <a:rPr lang="en-US" sz="3100" b="1" dirty="0" err="1" smtClean="0">
                <a:solidFill>
                  <a:srgbClr val="FFFF00"/>
                </a:solidFill>
              </a:rPr>
              <a:t>source</a:t>
            </a:r>
            <a:r>
              <a:rPr lang="en-US" sz="3100" b="1" dirty="0" err="1" smtClean="0">
                <a:solidFill>
                  <a:srgbClr val="FFFF00"/>
                </a:solidFill>
                <a:sym typeface="Wingdings" pitchFamily="2" charset="2"/>
              </a:rPr>
              <a:t>cassette</a:t>
            </a:r>
            <a:r>
              <a:rPr lang="en-US" sz="3100" b="1" dirty="0" smtClean="0">
                <a:solidFill>
                  <a:srgbClr val="FFFF00"/>
                </a:solidFill>
                <a:sym typeface="Wingdings" pitchFamily="2" charset="2"/>
              </a:rPr>
              <a:t>)</a:t>
            </a:r>
            <a:endParaRPr lang="en-US" sz="31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50292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>
            <a:off x="1143000" y="2209800"/>
            <a:ext cx="2667000" cy="319735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2209800"/>
            <a:ext cx="228600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5257800" y="3276600"/>
            <a:ext cx="1130808" cy="256032"/>
          </a:xfrm>
          <a:prstGeom prst="stripedRightArrow">
            <a:avLst>
              <a:gd name="adj1" fmla="val 50000"/>
              <a:gd name="adj2" fmla="val 52859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2895600" y="2895600"/>
            <a:ext cx="1447800" cy="304800"/>
          </a:xfrm>
          <a:prstGeom prst="lef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/>
          <p:cNvSpPr/>
          <p:nvPr/>
        </p:nvSpPr>
        <p:spPr>
          <a:xfrm>
            <a:off x="6019800" y="2133600"/>
            <a:ext cx="2286000" cy="32004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29600" y="1981200"/>
            <a:ext cx="228600" cy="441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nual Input 9"/>
          <p:cNvSpPr/>
          <p:nvPr/>
        </p:nvSpPr>
        <p:spPr>
          <a:xfrm>
            <a:off x="1981200" y="2362200"/>
            <a:ext cx="457200" cy="533400"/>
          </a:xfrm>
          <a:prstGeom prst="flowChartManualInp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Manual Input 11"/>
          <p:cNvSpPr/>
          <p:nvPr/>
        </p:nvSpPr>
        <p:spPr>
          <a:xfrm>
            <a:off x="6705600" y="2438400"/>
            <a:ext cx="457200" cy="304800"/>
          </a:xfrm>
          <a:prstGeom prst="flowChartManualInp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28800" y="5486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</a:t>
            </a:r>
            <a:r>
              <a:rPr lang="en-US" sz="2400" b="1" dirty="0" smtClean="0">
                <a:solidFill>
                  <a:srgbClr val="FFFF00"/>
                </a:solidFill>
                <a:sym typeface="Wingdings" pitchFamily="2" charset="2"/>
              </a:rPr>
              <a:t>A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487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  <a:sym typeface="Wingdings" pitchFamily="2" charset="2"/>
              </a:rPr>
              <a:t>P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2057400" y="2438400"/>
            <a:ext cx="152400" cy="381000"/>
          </a:xfrm>
          <a:prstGeom prst="flowChartConnector">
            <a:avLst/>
          </a:prstGeom>
          <a:solidFill>
            <a:srgbClr val="3EB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H="1">
            <a:off x="6781800" y="2514600"/>
            <a:ext cx="76200" cy="1524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on 17"/>
          <p:cNvSpPr/>
          <p:nvPr/>
        </p:nvSpPr>
        <p:spPr>
          <a:xfrm rot="-6360000">
            <a:off x="1674495" y="3527523"/>
            <a:ext cx="377007" cy="438675"/>
          </a:xfrm>
          <a:prstGeom prst="moon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lock Arc 18"/>
          <p:cNvSpPr/>
          <p:nvPr/>
        </p:nvSpPr>
        <p:spPr>
          <a:xfrm>
            <a:off x="6400800" y="2895600"/>
            <a:ext cx="762000" cy="914400"/>
          </a:xfrm>
          <a:prstGeom prst="blockArc">
            <a:avLst>
              <a:gd name="adj1" fmla="val 13451461"/>
              <a:gd name="adj2" fmla="val 17273767"/>
              <a:gd name="adj3" fmla="val 18076"/>
            </a:avLst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5800" y="2667000"/>
            <a:ext cx="609600" cy="923330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X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/>
          <a:srcRect l="1400" t="2857" r="6201" b="4286"/>
          <a:stretch>
            <a:fillRect/>
          </a:stretch>
        </p:blipFill>
        <p:spPr bwMode="auto">
          <a:xfrm>
            <a:off x="3733799" y="1066800"/>
            <a:ext cx="518394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914400" y="304800"/>
            <a:ext cx="76580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Posterior-Anterior (PA) Radiograph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Describes travel path of X Rays, tube-to-cassette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8001" t="1199" r="27280" b="10681"/>
          <a:stretch>
            <a:fillRect/>
          </a:stretch>
        </p:blipFill>
        <p:spPr bwMode="auto">
          <a:xfrm>
            <a:off x="1905000" y="914400"/>
            <a:ext cx="5181600" cy="570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914400" y="304800"/>
            <a:ext cx="76580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Posterior-Anterior (PA) Radiograph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 cstate="print"/>
          <a:srcRect l="30000" t="10814" b="16193"/>
          <a:stretch>
            <a:fillRect/>
          </a:stretch>
        </p:blipFill>
        <p:spPr bwMode="auto">
          <a:xfrm>
            <a:off x="3429000" y="1600200"/>
            <a:ext cx="480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42354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Lateral Radiograph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ormal teaching template lateral"/>
          <p:cNvPicPr>
            <a:picLocks noChangeAspect="1" noChangeArrowheads="1"/>
          </p:cNvPicPr>
          <p:nvPr/>
        </p:nvPicPr>
        <p:blipFill>
          <a:blip r:embed="rId3" cstate="print"/>
          <a:srcRect l="33561" t="2124" r="34835" b="13728"/>
          <a:stretch>
            <a:fillRect/>
          </a:stretch>
        </p:blipFill>
        <p:spPr bwMode="auto">
          <a:xfrm>
            <a:off x="3581400" y="914400"/>
            <a:ext cx="3810000" cy="567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667000" y="228600"/>
            <a:ext cx="42354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Lateral Radiograph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7845" t="1199" r="27808" b="11364"/>
          <a:stretch>
            <a:fillRect/>
          </a:stretch>
        </p:blipFill>
        <p:spPr bwMode="auto">
          <a:xfrm>
            <a:off x="533400" y="1600200"/>
            <a:ext cx="428695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Normal teaching template lateral"/>
          <p:cNvPicPr>
            <a:picLocks noChangeAspect="1" noChangeArrowheads="1"/>
          </p:cNvPicPr>
          <p:nvPr/>
        </p:nvPicPr>
        <p:blipFill>
          <a:blip r:embed="rId4" cstate="print"/>
          <a:srcRect l="31464" t="2124" r="34992" b="11931"/>
          <a:stretch>
            <a:fillRect/>
          </a:stretch>
        </p:blipFill>
        <p:spPr bwMode="auto">
          <a:xfrm>
            <a:off x="5105399" y="1524000"/>
            <a:ext cx="345775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066800" y="152400"/>
            <a:ext cx="685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rebuchet MS" pitchFamily="34" charset="0"/>
              </a:rPr>
              <a:t>Preferred Chest Study: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                              </a:t>
            </a:r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PA </a:t>
            </a:r>
            <a:r>
              <a:rPr lang="en-US" sz="2800" dirty="0">
                <a:solidFill>
                  <a:srgbClr val="FFFF00"/>
                </a:solidFill>
                <a:latin typeface="Trebuchet MS" pitchFamily="34" charset="0"/>
              </a:rPr>
              <a:t>and</a:t>
            </a:r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 Lateral 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Images</a:t>
            </a:r>
            <a:endParaRPr lang="en-US" sz="36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990600" y="381000"/>
            <a:ext cx="74340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The Reality: AP or Portable 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Image</a:t>
            </a:r>
            <a:endParaRPr lang="en-US" sz="36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 l="7317" t="4878" r="7317" b="5691"/>
          <a:stretch>
            <a:fillRect/>
          </a:stretch>
        </p:blipFill>
        <p:spPr bwMode="auto">
          <a:xfrm>
            <a:off x="762000" y="1219200"/>
            <a:ext cx="552796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AP Chest, Portable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953000"/>
          </a:xfrm>
        </p:spPr>
        <p:txBody>
          <a:bodyPr/>
          <a:lstStyle/>
          <a:p>
            <a:pPr>
              <a:buClr>
                <a:srgbClr val="D60093"/>
              </a:buClr>
              <a:buSzPct val="145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No lateral possible</a:t>
            </a:r>
          </a:p>
          <a:p>
            <a:pPr>
              <a:buClr>
                <a:srgbClr val="D60093"/>
              </a:buClr>
              <a:buSzPct val="145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Positioning suboptimal, </a:t>
            </a:r>
            <a:r>
              <a:rPr lang="en-US" dirty="0" err="1" smtClean="0">
                <a:solidFill>
                  <a:schemeClr val="bg1"/>
                </a:solidFill>
              </a:rPr>
              <a:t>lordotic</a:t>
            </a:r>
            <a:r>
              <a:rPr lang="en-US" sz="2400" dirty="0" smtClean="0">
                <a:solidFill>
                  <a:schemeClr val="bg1"/>
                </a:solidFill>
              </a:rPr>
              <a:t> (leaning back)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rgbClr val="D60093"/>
              </a:buClr>
              <a:buSzPct val="145000"/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bg1"/>
                </a:solidFill>
              </a:rPr>
              <a:t>Hypoinflated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ONLY IF CLINICALLY WARRANTED!</a:t>
            </a:r>
          </a:p>
          <a:p>
            <a:pPr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Diagonal Stripe 3"/>
          <p:cNvSpPr/>
          <p:nvPr/>
        </p:nvSpPr>
        <p:spPr>
          <a:xfrm>
            <a:off x="7239000" y="3429000"/>
            <a:ext cx="1371600" cy="1600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350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2400" y="4648200"/>
            <a:ext cx="3276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286000" y="3962400"/>
            <a:ext cx="1524000" cy="560832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4267200" y="4953000"/>
            <a:ext cx="451104" cy="304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7010400" y="4876800"/>
            <a:ext cx="527304" cy="304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GNET Post-op.JPG"/>
          <p:cNvPicPr>
            <a:picLocks noChangeAspect="1"/>
          </p:cNvPicPr>
          <p:nvPr/>
        </p:nvPicPr>
        <p:blipFill>
          <a:blip r:embed="rId2" cstate="print"/>
          <a:srcRect l="30833" t="44444" r="16667" b="34444"/>
          <a:stretch>
            <a:fillRect/>
          </a:stretch>
        </p:blipFill>
        <p:spPr>
          <a:xfrm rot="-540000">
            <a:off x="4100267" y="3546710"/>
            <a:ext cx="3537284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L mastectomy_1161385.jpg"/>
          <p:cNvPicPr>
            <a:picLocks noChangeAspect="1"/>
          </p:cNvPicPr>
          <p:nvPr/>
        </p:nvPicPr>
        <p:blipFill>
          <a:blip r:embed="rId3" cstate="print"/>
          <a:srcRect l="2890" t="8088" r="6215" b="4443"/>
          <a:stretch>
            <a:fillRect/>
          </a:stretch>
        </p:blipFill>
        <p:spPr bwMode="auto">
          <a:xfrm>
            <a:off x="990600" y="762000"/>
            <a:ext cx="5638800" cy="597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4340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The Reality: AP or Portable 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Image</a:t>
            </a:r>
            <a:endParaRPr lang="en-US" sz="36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7845" t="1199" r="26903" b="9745"/>
          <a:stretch>
            <a:fillRect/>
          </a:stretch>
        </p:blipFill>
        <p:spPr bwMode="auto">
          <a:xfrm>
            <a:off x="304800" y="990600"/>
            <a:ext cx="4343400" cy="477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Normal teaching template lateral"/>
          <p:cNvPicPr>
            <a:picLocks noChangeAspect="1" noChangeArrowheads="1"/>
          </p:cNvPicPr>
          <p:nvPr/>
        </p:nvPicPr>
        <p:blipFill>
          <a:blip r:embed="rId4" cstate="print"/>
          <a:srcRect l="33277" t="2124" r="34086" b="15174"/>
          <a:stretch>
            <a:fillRect/>
          </a:stretch>
        </p:blipFill>
        <p:spPr bwMode="auto">
          <a:xfrm>
            <a:off x="4952999" y="1066800"/>
            <a:ext cx="349623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52400" y="304800"/>
            <a:ext cx="8532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The Ideal Study: PA and Lateral 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Images</a:t>
            </a:r>
            <a:endParaRPr lang="en-US" sz="36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0" y="1524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j-lt"/>
              </a:rPr>
              <a:t>CHEST RADIOGRAPHS: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+mj-lt"/>
              </a:rPr>
              <a:t>More Than 50 Shades of Grey*</a:t>
            </a:r>
            <a:endParaRPr lang="en-US" sz="4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2741071" y="5562600"/>
            <a:ext cx="35269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Donna Magid, MD, </a:t>
            </a:r>
            <a:r>
              <a:rPr lang="en-US" sz="2400" b="1" dirty="0" err="1" smtClean="0">
                <a:solidFill>
                  <a:schemeClr val="bg1"/>
                </a:solidFill>
                <a:latin typeface="Trebuchet MS" pitchFamily="34" charset="0"/>
              </a:rPr>
              <a:t>M.Ed</a:t>
            </a:r>
            <a:endParaRPr lang="en-US" sz="24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rebuchet MS" pitchFamily="34" charset="0"/>
              </a:rPr>
              <a:t>* More like 1024…</a:t>
            </a:r>
            <a:endParaRPr lang="en-US" sz="24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 cstate="print"/>
          <a:srcRect l="25626" t="28000" r="28125" b="8000"/>
          <a:stretch>
            <a:fillRect/>
          </a:stretch>
        </p:blipFill>
        <p:spPr bwMode="auto">
          <a:xfrm>
            <a:off x="2438400" y="1600200"/>
            <a:ext cx="44196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00800" y="2133600"/>
            <a:ext cx="6858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5334000"/>
            <a:ext cx="3048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1814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irway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28600" y="2346325"/>
            <a:ext cx="158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</a:t>
            </a:r>
            <a:r>
              <a:rPr lang="en-US" sz="4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ones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28600" y="3260725"/>
            <a:ext cx="1958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</a:t>
            </a:r>
            <a:r>
              <a:rPr lang="en-US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ardiac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52400" y="4191000"/>
            <a:ext cx="2708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</a:t>
            </a:r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iaphragm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4533900" y="1447800"/>
            <a:ext cx="2324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ffusions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4495800" y="2362200"/>
            <a:ext cx="325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</a:t>
            </a: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ields (Lung)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0" y="304800"/>
            <a:ext cx="9144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“ABC” Approach</a:t>
            </a:r>
            <a:endParaRPr lang="en-US" sz="4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4495800" y="3260725"/>
            <a:ext cx="3630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</a:t>
            </a: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astric Bubble</a:t>
            </a:r>
          </a:p>
        </p:txBody>
      </p:sp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4495800" y="4191000"/>
            <a:ext cx="2492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ardware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4478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914400" y="5181600"/>
            <a:ext cx="9001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 b="1">
                <a:solidFill>
                  <a:schemeClr val="accent2"/>
                </a:solidFill>
                <a:latin typeface="Trebuchet MS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30225" t="1199" r="30225" b="28036"/>
          <a:stretch>
            <a:fillRect/>
          </a:stretch>
        </p:blipFill>
        <p:spPr bwMode="auto">
          <a:xfrm>
            <a:off x="1295400" y="533400"/>
            <a:ext cx="5791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3" name="Group 9"/>
          <p:cNvGrpSpPr>
            <a:grpSpLocks/>
          </p:cNvGrpSpPr>
          <p:nvPr/>
        </p:nvGrpSpPr>
        <p:grpSpPr bwMode="auto">
          <a:xfrm>
            <a:off x="3733800" y="762000"/>
            <a:ext cx="1905000" cy="2895600"/>
            <a:chOff x="2736" y="440"/>
            <a:chExt cx="672" cy="1576"/>
          </a:xfrm>
        </p:grpSpPr>
        <p:sp>
          <p:nvSpPr>
            <p:cNvPr id="19461" name="Freeform 5"/>
            <p:cNvSpPr>
              <a:spLocks/>
            </p:cNvSpPr>
            <p:nvPr/>
          </p:nvSpPr>
          <p:spPr bwMode="auto">
            <a:xfrm>
              <a:off x="2736" y="440"/>
              <a:ext cx="168" cy="1240"/>
            </a:xfrm>
            <a:custGeom>
              <a:avLst/>
              <a:gdLst>
                <a:gd name="T0" fmla="*/ 144 w 168"/>
                <a:gd name="T1" fmla="*/ 88 h 1240"/>
                <a:gd name="T2" fmla="*/ 144 w 168"/>
                <a:gd name="T3" fmla="*/ 136 h 1240"/>
                <a:gd name="T4" fmla="*/ 144 w 168"/>
                <a:gd name="T5" fmla="*/ 904 h 1240"/>
                <a:gd name="T6" fmla="*/ 0 w 168"/>
                <a:gd name="T7" fmla="*/ 1240 h 1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240"/>
                <a:gd name="T14" fmla="*/ 168 w 168"/>
                <a:gd name="T15" fmla="*/ 1240 h 1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240">
                  <a:moveTo>
                    <a:pt x="144" y="88"/>
                  </a:moveTo>
                  <a:cubicBezTo>
                    <a:pt x="144" y="44"/>
                    <a:pt x="144" y="0"/>
                    <a:pt x="144" y="136"/>
                  </a:cubicBezTo>
                  <a:cubicBezTo>
                    <a:pt x="144" y="272"/>
                    <a:pt x="168" y="720"/>
                    <a:pt x="144" y="904"/>
                  </a:cubicBezTo>
                  <a:cubicBezTo>
                    <a:pt x="120" y="1088"/>
                    <a:pt x="24" y="1184"/>
                    <a:pt x="0" y="1240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62" name="Freeform 7"/>
            <p:cNvSpPr>
              <a:spLocks/>
            </p:cNvSpPr>
            <p:nvPr/>
          </p:nvSpPr>
          <p:spPr bwMode="auto">
            <a:xfrm>
              <a:off x="2960" y="480"/>
              <a:ext cx="448" cy="1536"/>
            </a:xfrm>
            <a:custGeom>
              <a:avLst/>
              <a:gdLst>
                <a:gd name="T0" fmla="*/ 64 w 448"/>
                <a:gd name="T1" fmla="*/ 0 h 1536"/>
                <a:gd name="T2" fmla="*/ 64 w 448"/>
                <a:gd name="T3" fmla="*/ 1104 h 1536"/>
                <a:gd name="T4" fmla="*/ 448 w 448"/>
                <a:gd name="T5" fmla="*/ 1536 h 1536"/>
                <a:gd name="T6" fmla="*/ 0 60000 65536"/>
                <a:gd name="T7" fmla="*/ 0 60000 65536"/>
                <a:gd name="T8" fmla="*/ 0 60000 65536"/>
                <a:gd name="T9" fmla="*/ 0 w 448"/>
                <a:gd name="T10" fmla="*/ 0 h 1536"/>
                <a:gd name="T11" fmla="*/ 448 w 448"/>
                <a:gd name="T12" fmla="*/ 1536 h 1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1536">
                  <a:moveTo>
                    <a:pt x="64" y="0"/>
                  </a:moveTo>
                  <a:cubicBezTo>
                    <a:pt x="32" y="424"/>
                    <a:pt x="0" y="848"/>
                    <a:pt x="64" y="1104"/>
                  </a:cubicBezTo>
                  <a:cubicBezTo>
                    <a:pt x="128" y="1360"/>
                    <a:pt x="288" y="1448"/>
                    <a:pt x="448" y="1536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63" name="Freeform 8"/>
            <p:cNvSpPr>
              <a:spLocks/>
            </p:cNvSpPr>
            <p:nvPr/>
          </p:nvSpPr>
          <p:spPr bwMode="auto">
            <a:xfrm>
              <a:off x="2832" y="1728"/>
              <a:ext cx="192" cy="144"/>
            </a:xfrm>
            <a:custGeom>
              <a:avLst/>
              <a:gdLst>
                <a:gd name="T0" fmla="*/ 0 w 192"/>
                <a:gd name="T1" fmla="*/ 144 h 144"/>
                <a:gd name="T2" fmla="*/ 96 w 192"/>
                <a:gd name="T3" fmla="*/ 0 h 144"/>
                <a:gd name="T4" fmla="*/ 192 w 192"/>
                <a:gd name="T5" fmla="*/ 144 h 144"/>
                <a:gd name="T6" fmla="*/ 0 60000 65536"/>
                <a:gd name="T7" fmla="*/ 0 60000 65536"/>
                <a:gd name="T8" fmla="*/ 0 60000 65536"/>
                <a:gd name="T9" fmla="*/ 0 w 192"/>
                <a:gd name="T10" fmla="*/ 0 h 144"/>
                <a:gd name="T11" fmla="*/ 192 w 19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44">
                  <a:moveTo>
                    <a:pt x="0" y="144"/>
                  </a:moveTo>
                  <a:cubicBezTo>
                    <a:pt x="32" y="72"/>
                    <a:pt x="64" y="0"/>
                    <a:pt x="96" y="0"/>
                  </a:cubicBezTo>
                  <a:cubicBezTo>
                    <a:pt x="128" y="0"/>
                    <a:pt x="160" y="72"/>
                    <a:pt x="192" y="144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2514600" y="4572000"/>
            <a:ext cx="38068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Airway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vati Singla Long\Desktop\Thoracic Imaging Cases\Shifted Trachea\234191_Osborne, Marlious D._AP-01-24-08 08-16_001_1.2.840.113564.10.1.26404974068612170991392293124522416221953.jpg"/>
          <p:cNvPicPr>
            <a:picLocks noChangeAspect="1" noChangeArrowheads="1"/>
          </p:cNvPicPr>
          <p:nvPr/>
        </p:nvPicPr>
        <p:blipFill>
          <a:blip r:embed="rId3" cstate="print"/>
          <a:srcRect l="19277" r="16960" b="36054"/>
          <a:stretch>
            <a:fillRect/>
          </a:stretch>
        </p:blipFill>
        <p:spPr bwMode="auto">
          <a:xfrm>
            <a:off x="1676400" y="914399"/>
            <a:ext cx="4724400" cy="578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12725" y="152400"/>
            <a:ext cx="877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“Tracheal Deviation”</a:t>
            </a:r>
            <a:endParaRPr lang="en-US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4191000" y="1752600"/>
            <a:ext cx="914400" cy="304800"/>
          </a:xfrm>
          <a:prstGeom prst="straightConnector1">
            <a:avLst/>
          </a:prstGeom>
          <a:ln w="2222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4343400" y="2133600"/>
            <a:ext cx="685800" cy="381000"/>
          </a:xfrm>
          <a:prstGeom prst="straightConnector1">
            <a:avLst/>
          </a:prstGeom>
          <a:ln w="2222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4191000" y="2362200"/>
            <a:ext cx="1066800" cy="838200"/>
          </a:xfrm>
          <a:prstGeom prst="straightConnector1">
            <a:avLst/>
          </a:prstGeom>
          <a:ln w="2222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4478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895600" y="5029200"/>
            <a:ext cx="1371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Trebuchet MS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3716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Freeform 7"/>
          <p:cNvSpPr>
            <a:spLocks/>
          </p:cNvSpPr>
          <p:nvPr/>
        </p:nvSpPr>
        <p:spPr bwMode="auto">
          <a:xfrm>
            <a:off x="2133600" y="952500"/>
            <a:ext cx="2374900" cy="825500"/>
          </a:xfrm>
          <a:custGeom>
            <a:avLst/>
            <a:gdLst>
              <a:gd name="T0" fmla="*/ 2147483647 w 1496"/>
              <a:gd name="T1" fmla="*/ 2147483647 h 520"/>
              <a:gd name="T2" fmla="*/ 2147483647 w 1496"/>
              <a:gd name="T3" fmla="*/ 2147483647 h 520"/>
              <a:gd name="T4" fmla="*/ 2147483647 w 1496"/>
              <a:gd name="T5" fmla="*/ 2147483647 h 520"/>
              <a:gd name="T6" fmla="*/ 2147483647 w 1496"/>
              <a:gd name="T7" fmla="*/ 2147483647 h 520"/>
              <a:gd name="T8" fmla="*/ 0 w 1496"/>
              <a:gd name="T9" fmla="*/ 2147483647 h 520"/>
              <a:gd name="T10" fmla="*/ 2147483647 w 1496"/>
              <a:gd name="T11" fmla="*/ 2147483647 h 520"/>
              <a:gd name="T12" fmla="*/ 2147483647 w 1496"/>
              <a:gd name="T13" fmla="*/ 2147483647 h 520"/>
              <a:gd name="T14" fmla="*/ 2147483647 w 1496"/>
              <a:gd name="T15" fmla="*/ 2147483647 h 520"/>
              <a:gd name="T16" fmla="*/ 2147483647 w 1496"/>
              <a:gd name="T17" fmla="*/ 2147483647 h 520"/>
              <a:gd name="T18" fmla="*/ 2147483647 w 1496"/>
              <a:gd name="T19" fmla="*/ 2147483647 h 520"/>
              <a:gd name="T20" fmla="*/ 2147483647 w 1496"/>
              <a:gd name="T21" fmla="*/ 2147483647 h 520"/>
              <a:gd name="T22" fmla="*/ 2147483647 w 1496"/>
              <a:gd name="T23" fmla="*/ 2147483647 h 520"/>
              <a:gd name="T24" fmla="*/ 2147483647 w 1496"/>
              <a:gd name="T25" fmla="*/ 2147483647 h 520"/>
              <a:gd name="T26" fmla="*/ 2147483647 w 1496"/>
              <a:gd name="T27" fmla="*/ 2147483647 h 520"/>
              <a:gd name="T28" fmla="*/ 2147483647 w 1496"/>
              <a:gd name="T29" fmla="*/ 2147483647 h 520"/>
              <a:gd name="T30" fmla="*/ 2147483647 w 1496"/>
              <a:gd name="T31" fmla="*/ 2147483647 h 5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96"/>
              <a:gd name="T49" fmla="*/ 0 h 520"/>
              <a:gd name="T50" fmla="*/ 1496 w 1496"/>
              <a:gd name="T51" fmla="*/ 520 h 52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96" h="520">
                <a:moveTo>
                  <a:pt x="1392" y="264"/>
                </a:moveTo>
                <a:cubicBezTo>
                  <a:pt x="1288" y="232"/>
                  <a:pt x="960" y="208"/>
                  <a:pt x="768" y="168"/>
                </a:cubicBezTo>
                <a:cubicBezTo>
                  <a:pt x="576" y="128"/>
                  <a:pt x="360" y="48"/>
                  <a:pt x="240" y="24"/>
                </a:cubicBezTo>
                <a:cubicBezTo>
                  <a:pt x="120" y="0"/>
                  <a:pt x="88" y="8"/>
                  <a:pt x="48" y="24"/>
                </a:cubicBezTo>
                <a:cubicBezTo>
                  <a:pt x="8" y="40"/>
                  <a:pt x="0" y="96"/>
                  <a:pt x="0" y="120"/>
                </a:cubicBezTo>
                <a:cubicBezTo>
                  <a:pt x="0" y="144"/>
                  <a:pt x="16" y="160"/>
                  <a:pt x="48" y="168"/>
                </a:cubicBezTo>
                <a:cubicBezTo>
                  <a:pt x="80" y="176"/>
                  <a:pt x="136" y="168"/>
                  <a:pt x="192" y="168"/>
                </a:cubicBezTo>
                <a:cubicBezTo>
                  <a:pt x="248" y="168"/>
                  <a:pt x="328" y="160"/>
                  <a:pt x="384" y="168"/>
                </a:cubicBezTo>
                <a:cubicBezTo>
                  <a:pt x="440" y="176"/>
                  <a:pt x="464" y="192"/>
                  <a:pt x="528" y="216"/>
                </a:cubicBezTo>
                <a:cubicBezTo>
                  <a:pt x="592" y="240"/>
                  <a:pt x="688" y="280"/>
                  <a:pt x="768" y="312"/>
                </a:cubicBezTo>
                <a:cubicBezTo>
                  <a:pt x="848" y="344"/>
                  <a:pt x="920" y="376"/>
                  <a:pt x="1008" y="408"/>
                </a:cubicBezTo>
                <a:cubicBezTo>
                  <a:pt x="1096" y="440"/>
                  <a:pt x="1232" y="488"/>
                  <a:pt x="1296" y="504"/>
                </a:cubicBezTo>
                <a:cubicBezTo>
                  <a:pt x="1360" y="520"/>
                  <a:pt x="1376" y="520"/>
                  <a:pt x="1392" y="504"/>
                </a:cubicBezTo>
                <a:cubicBezTo>
                  <a:pt x="1408" y="488"/>
                  <a:pt x="1392" y="432"/>
                  <a:pt x="1392" y="408"/>
                </a:cubicBezTo>
                <a:cubicBezTo>
                  <a:pt x="1392" y="384"/>
                  <a:pt x="1392" y="384"/>
                  <a:pt x="1392" y="360"/>
                </a:cubicBezTo>
                <a:cubicBezTo>
                  <a:pt x="1392" y="336"/>
                  <a:pt x="1496" y="296"/>
                  <a:pt x="1392" y="264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Freeform 8"/>
          <p:cNvSpPr>
            <a:spLocks/>
          </p:cNvSpPr>
          <p:nvPr/>
        </p:nvSpPr>
        <p:spPr bwMode="auto">
          <a:xfrm>
            <a:off x="4851400" y="901700"/>
            <a:ext cx="2336800" cy="800100"/>
          </a:xfrm>
          <a:custGeom>
            <a:avLst/>
            <a:gdLst>
              <a:gd name="T0" fmla="*/ 2147483647 w 1472"/>
              <a:gd name="T1" fmla="*/ 2147483647 h 504"/>
              <a:gd name="T2" fmla="*/ 2147483647 w 1472"/>
              <a:gd name="T3" fmla="*/ 2147483647 h 504"/>
              <a:gd name="T4" fmla="*/ 2147483647 w 1472"/>
              <a:gd name="T5" fmla="*/ 2147483647 h 504"/>
              <a:gd name="T6" fmla="*/ 2147483647 w 1472"/>
              <a:gd name="T7" fmla="*/ 2147483647 h 504"/>
              <a:gd name="T8" fmla="*/ 2147483647 w 1472"/>
              <a:gd name="T9" fmla="*/ 2147483647 h 504"/>
              <a:gd name="T10" fmla="*/ 2147483647 w 1472"/>
              <a:gd name="T11" fmla="*/ 2147483647 h 504"/>
              <a:gd name="T12" fmla="*/ 2147483647 w 1472"/>
              <a:gd name="T13" fmla="*/ 2147483647 h 504"/>
              <a:gd name="T14" fmla="*/ 2147483647 w 1472"/>
              <a:gd name="T15" fmla="*/ 2147483647 h 504"/>
              <a:gd name="T16" fmla="*/ 2147483647 w 1472"/>
              <a:gd name="T17" fmla="*/ 2147483647 h 504"/>
              <a:gd name="T18" fmla="*/ 2147483647 w 1472"/>
              <a:gd name="T19" fmla="*/ 2147483647 h 504"/>
              <a:gd name="T20" fmla="*/ 2147483647 w 1472"/>
              <a:gd name="T21" fmla="*/ 2147483647 h 504"/>
              <a:gd name="T22" fmla="*/ 2147483647 w 1472"/>
              <a:gd name="T23" fmla="*/ 2147483647 h 504"/>
              <a:gd name="T24" fmla="*/ 2147483647 w 1472"/>
              <a:gd name="T25" fmla="*/ 2147483647 h 504"/>
              <a:gd name="T26" fmla="*/ 2147483647 w 1472"/>
              <a:gd name="T27" fmla="*/ 2147483647 h 504"/>
              <a:gd name="T28" fmla="*/ 2147483647 w 1472"/>
              <a:gd name="T29" fmla="*/ 2147483647 h 5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72"/>
              <a:gd name="T46" fmla="*/ 0 h 504"/>
              <a:gd name="T47" fmla="*/ 1472 w 1472"/>
              <a:gd name="T48" fmla="*/ 504 h 5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72" h="504">
                <a:moveTo>
                  <a:pt x="64" y="344"/>
                </a:moveTo>
                <a:cubicBezTo>
                  <a:pt x="128" y="296"/>
                  <a:pt x="344" y="232"/>
                  <a:pt x="448" y="200"/>
                </a:cubicBezTo>
                <a:cubicBezTo>
                  <a:pt x="552" y="168"/>
                  <a:pt x="600" y="176"/>
                  <a:pt x="688" y="152"/>
                </a:cubicBezTo>
                <a:cubicBezTo>
                  <a:pt x="776" y="128"/>
                  <a:pt x="896" y="80"/>
                  <a:pt x="976" y="56"/>
                </a:cubicBezTo>
                <a:cubicBezTo>
                  <a:pt x="1056" y="32"/>
                  <a:pt x="1120" y="16"/>
                  <a:pt x="1168" y="8"/>
                </a:cubicBezTo>
                <a:cubicBezTo>
                  <a:pt x="1216" y="0"/>
                  <a:pt x="1224" y="8"/>
                  <a:pt x="1264" y="8"/>
                </a:cubicBezTo>
                <a:cubicBezTo>
                  <a:pt x="1304" y="8"/>
                  <a:pt x="1376" y="0"/>
                  <a:pt x="1408" y="8"/>
                </a:cubicBezTo>
                <a:cubicBezTo>
                  <a:pt x="1440" y="16"/>
                  <a:pt x="1448" y="40"/>
                  <a:pt x="1456" y="56"/>
                </a:cubicBezTo>
                <a:cubicBezTo>
                  <a:pt x="1464" y="72"/>
                  <a:pt x="1472" y="96"/>
                  <a:pt x="1456" y="104"/>
                </a:cubicBezTo>
                <a:cubicBezTo>
                  <a:pt x="1440" y="112"/>
                  <a:pt x="1448" y="88"/>
                  <a:pt x="1360" y="104"/>
                </a:cubicBezTo>
                <a:cubicBezTo>
                  <a:pt x="1272" y="120"/>
                  <a:pt x="1040" y="160"/>
                  <a:pt x="928" y="200"/>
                </a:cubicBezTo>
                <a:cubicBezTo>
                  <a:pt x="816" y="240"/>
                  <a:pt x="800" y="304"/>
                  <a:pt x="688" y="344"/>
                </a:cubicBezTo>
                <a:cubicBezTo>
                  <a:pt x="576" y="384"/>
                  <a:pt x="360" y="416"/>
                  <a:pt x="256" y="440"/>
                </a:cubicBezTo>
                <a:cubicBezTo>
                  <a:pt x="152" y="464"/>
                  <a:pt x="96" y="504"/>
                  <a:pt x="64" y="488"/>
                </a:cubicBezTo>
                <a:cubicBezTo>
                  <a:pt x="32" y="472"/>
                  <a:pt x="0" y="392"/>
                  <a:pt x="64" y="344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914400" y="5181600"/>
            <a:ext cx="32956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Bones</a:t>
            </a:r>
          </a:p>
        </p:txBody>
      </p:sp>
      <p:sp>
        <p:nvSpPr>
          <p:cNvPr id="23558" name="Freeform 10"/>
          <p:cNvSpPr>
            <a:spLocks/>
          </p:cNvSpPr>
          <p:nvPr/>
        </p:nvSpPr>
        <p:spPr bwMode="auto">
          <a:xfrm>
            <a:off x="1524000" y="1435100"/>
            <a:ext cx="698500" cy="1155700"/>
          </a:xfrm>
          <a:custGeom>
            <a:avLst/>
            <a:gdLst>
              <a:gd name="T0" fmla="*/ 2147483647 w 440"/>
              <a:gd name="T1" fmla="*/ 2147483647 h 728"/>
              <a:gd name="T2" fmla="*/ 2147483647 w 440"/>
              <a:gd name="T3" fmla="*/ 2147483647 h 728"/>
              <a:gd name="T4" fmla="*/ 2147483647 w 440"/>
              <a:gd name="T5" fmla="*/ 2147483647 h 728"/>
              <a:gd name="T6" fmla="*/ 2147483647 w 440"/>
              <a:gd name="T7" fmla="*/ 2147483647 h 728"/>
              <a:gd name="T8" fmla="*/ 2147483647 w 440"/>
              <a:gd name="T9" fmla="*/ 2147483647 h 728"/>
              <a:gd name="T10" fmla="*/ 2147483647 w 440"/>
              <a:gd name="T11" fmla="*/ 2147483647 h 728"/>
              <a:gd name="T12" fmla="*/ 2147483647 w 440"/>
              <a:gd name="T13" fmla="*/ 2147483647 h 728"/>
              <a:gd name="T14" fmla="*/ 2147483647 w 440"/>
              <a:gd name="T15" fmla="*/ 2147483647 h 728"/>
              <a:gd name="T16" fmla="*/ 2147483647 w 440"/>
              <a:gd name="T17" fmla="*/ 2147483647 h 728"/>
              <a:gd name="T18" fmla="*/ 2147483647 w 440"/>
              <a:gd name="T19" fmla="*/ 2147483647 h 728"/>
              <a:gd name="T20" fmla="*/ 0 w 440"/>
              <a:gd name="T21" fmla="*/ 2147483647 h 7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0"/>
              <a:gd name="T34" fmla="*/ 0 h 728"/>
              <a:gd name="T35" fmla="*/ 440 w 440"/>
              <a:gd name="T36" fmla="*/ 728 h 7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0" h="728">
                <a:moveTo>
                  <a:pt x="96" y="8"/>
                </a:moveTo>
                <a:cubicBezTo>
                  <a:pt x="132" y="8"/>
                  <a:pt x="168" y="8"/>
                  <a:pt x="192" y="8"/>
                </a:cubicBezTo>
                <a:cubicBezTo>
                  <a:pt x="216" y="8"/>
                  <a:pt x="216" y="0"/>
                  <a:pt x="240" y="8"/>
                </a:cubicBezTo>
                <a:cubicBezTo>
                  <a:pt x="264" y="16"/>
                  <a:pt x="312" y="40"/>
                  <a:pt x="336" y="56"/>
                </a:cubicBezTo>
                <a:cubicBezTo>
                  <a:pt x="360" y="72"/>
                  <a:pt x="368" y="80"/>
                  <a:pt x="384" y="104"/>
                </a:cubicBezTo>
                <a:cubicBezTo>
                  <a:pt x="400" y="128"/>
                  <a:pt x="424" y="160"/>
                  <a:pt x="432" y="200"/>
                </a:cubicBezTo>
                <a:cubicBezTo>
                  <a:pt x="440" y="240"/>
                  <a:pt x="440" y="304"/>
                  <a:pt x="432" y="344"/>
                </a:cubicBezTo>
                <a:cubicBezTo>
                  <a:pt x="424" y="384"/>
                  <a:pt x="408" y="416"/>
                  <a:pt x="384" y="440"/>
                </a:cubicBezTo>
                <a:cubicBezTo>
                  <a:pt x="360" y="464"/>
                  <a:pt x="320" y="480"/>
                  <a:pt x="288" y="488"/>
                </a:cubicBezTo>
                <a:cubicBezTo>
                  <a:pt x="256" y="496"/>
                  <a:pt x="240" y="448"/>
                  <a:pt x="192" y="488"/>
                </a:cubicBezTo>
                <a:cubicBezTo>
                  <a:pt x="144" y="528"/>
                  <a:pt x="32" y="688"/>
                  <a:pt x="0" y="728"/>
                </a:cubicBezTo>
              </a:path>
            </a:pathLst>
          </a:cu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Freeform 11"/>
          <p:cNvSpPr>
            <a:spLocks/>
          </p:cNvSpPr>
          <p:nvPr/>
        </p:nvSpPr>
        <p:spPr bwMode="auto">
          <a:xfrm>
            <a:off x="7073900" y="1270000"/>
            <a:ext cx="774700" cy="1168400"/>
          </a:xfrm>
          <a:custGeom>
            <a:avLst/>
            <a:gdLst>
              <a:gd name="T0" fmla="*/ 2147483647 w 488"/>
              <a:gd name="T1" fmla="*/ 2147483647 h 736"/>
              <a:gd name="T2" fmla="*/ 2147483647 w 488"/>
              <a:gd name="T3" fmla="*/ 2147483647 h 736"/>
              <a:gd name="T4" fmla="*/ 2147483647 w 488"/>
              <a:gd name="T5" fmla="*/ 2147483647 h 736"/>
              <a:gd name="T6" fmla="*/ 2147483647 w 488"/>
              <a:gd name="T7" fmla="*/ 2147483647 h 736"/>
              <a:gd name="T8" fmla="*/ 2147483647 w 488"/>
              <a:gd name="T9" fmla="*/ 2147483647 h 736"/>
              <a:gd name="T10" fmla="*/ 2147483647 w 488"/>
              <a:gd name="T11" fmla="*/ 2147483647 h 736"/>
              <a:gd name="T12" fmla="*/ 2147483647 w 488"/>
              <a:gd name="T13" fmla="*/ 2147483647 h 736"/>
              <a:gd name="T14" fmla="*/ 2147483647 w 488"/>
              <a:gd name="T15" fmla="*/ 2147483647 h 736"/>
              <a:gd name="T16" fmla="*/ 2147483647 w 488"/>
              <a:gd name="T17" fmla="*/ 2147483647 h 736"/>
              <a:gd name="T18" fmla="*/ 2147483647 w 488"/>
              <a:gd name="T19" fmla="*/ 2147483647 h 736"/>
              <a:gd name="T20" fmla="*/ 2147483647 w 488"/>
              <a:gd name="T21" fmla="*/ 2147483647 h 7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8"/>
              <a:gd name="T34" fmla="*/ 0 h 736"/>
              <a:gd name="T35" fmla="*/ 488 w 488"/>
              <a:gd name="T36" fmla="*/ 736 h 7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8" h="736">
                <a:moveTo>
                  <a:pt x="488" y="112"/>
                </a:moveTo>
                <a:cubicBezTo>
                  <a:pt x="476" y="96"/>
                  <a:pt x="464" y="80"/>
                  <a:pt x="440" y="64"/>
                </a:cubicBezTo>
                <a:cubicBezTo>
                  <a:pt x="416" y="48"/>
                  <a:pt x="384" y="24"/>
                  <a:pt x="344" y="16"/>
                </a:cubicBezTo>
                <a:cubicBezTo>
                  <a:pt x="304" y="8"/>
                  <a:pt x="248" y="0"/>
                  <a:pt x="200" y="16"/>
                </a:cubicBezTo>
                <a:cubicBezTo>
                  <a:pt x="152" y="32"/>
                  <a:pt x="80" y="80"/>
                  <a:pt x="56" y="112"/>
                </a:cubicBezTo>
                <a:cubicBezTo>
                  <a:pt x="32" y="144"/>
                  <a:pt x="64" y="168"/>
                  <a:pt x="56" y="208"/>
                </a:cubicBezTo>
                <a:cubicBezTo>
                  <a:pt x="48" y="248"/>
                  <a:pt x="0" y="312"/>
                  <a:pt x="8" y="352"/>
                </a:cubicBezTo>
                <a:cubicBezTo>
                  <a:pt x="16" y="392"/>
                  <a:pt x="72" y="424"/>
                  <a:pt x="104" y="448"/>
                </a:cubicBezTo>
                <a:cubicBezTo>
                  <a:pt x="136" y="472"/>
                  <a:pt x="160" y="472"/>
                  <a:pt x="200" y="496"/>
                </a:cubicBezTo>
                <a:cubicBezTo>
                  <a:pt x="240" y="520"/>
                  <a:pt x="304" y="552"/>
                  <a:pt x="344" y="592"/>
                </a:cubicBezTo>
                <a:cubicBezTo>
                  <a:pt x="384" y="632"/>
                  <a:pt x="424" y="712"/>
                  <a:pt x="440" y="736"/>
                </a:cubicBezTo>
              </a:path>
            </a:pathLst>
          </a:custGeom>
          <a:noFill/>
          <a:ln w="38100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343400" y="2362200"/>
            <a:ext cx="528638" cy="371475"/>
          </a:xfrm>
          <a:custGeom>
            <a:avLst/>
            <a:gdLst>
              <a:gd name="connsiteX0" fmla="*/ 62804 w 528480"/>
              <a:gd name="connsiteY0" fmla="*/ 27295 h 371442"/>
              <a:gd name="connsiteX1" fmla="*/ 49156 w 528480"/>
              <a:gd name="connsiteY1" fmla="*/ 81886 h 371442"/>
              <a:gd name="connsiteX2" fmla="*/ 35508 w 528480"/>
              <a:gd name="connsiteY2" fmla="*/ 163773 h 371442"/>
              <a:gd name="connsiteX3" fmla="*/ 21860 w 528480"/>
              <a:gd name="connsiteY3" fmla="*/ 204716 h 371442"/>
              <a:gd name="connsiteX4" fmla="*/ 35508 w 528480"/>
              <a:gd name="connsiteY4" fmla="*/ 327546 h 371442"/>
              <a:gd name="connsiteX5" fmla="*/ 499532 w 528480"/>
              <a:gd name="connsiteY5" fmla="*/ 313898 h 371442"/>
              <a:gd name="connsiteX6" fmla="*/ 526828 w 528480"/>
              <a:gd name="connsiteY6" fmla="*/ 163773 h 371442"/>
              <a:gd name="connsiteX7" fmla="*/ 513180 w 528480"/>
              <a:gd name="connsiteY7" fmla="*/ 40943 h 371442"/>
              <a:gd name="connsiteX8" fmla="*/ 472237 w 528480"/>
              <a:gd name="connsiteY8" fmla="*/ 27295 h 371442"/>
              <a:gd name="connsiteX9" fmla="*/ 267520 w 528480"/>
              <a:gd name="connsiteY9" fmla="*/ 13647 h 371442"/>
              <a:gd name="connsiteX10" fmla="*/ 226577 w 528480"/>
              <a:gd name="connsiteY10" fmla="*/ 0 h 371442"/>
              <a:gd name="connsiteX11" fmla="*/ 62804 w 528480"/>
              <a:gd name="connsiteY11" fmla="*/ 27295 h 37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8480" h="371442">
                <a:moveTo>
                  <a:pt x="62804" y="27295"/>
                </a:moveTo>
                <a:cubicBezTo>
                  <a:pt x="33234" y="40943"/>
                  <a:pt x="52835" y="63493"/>
                  <a:pt x="49156" y="81886"/>
                </a:cubicBezTo>
                <a:cubicBezTo>
                  <a:pt x="43729" y="109021"/>
                  <a:pt x="41511" y="136760"/>
                  <a:pt x="35508" y="163773"/>
                </a:cubicBezTo>
                <a:cubicBezTo>
                  <a:pt x="32387" y="177816"/>
                  <a:pt x="26409" y="191068"/>
                  <a:pt x="21860" y="204716"/>
                </a:cubicBezTo>
                <a:cubicBezTo>
                  <a:pt x="26409" y="245659"/>
                  <a:pt x="0" y="306659"/>
                  <a:pt x="35508" y="327546"/>
                </a:cubicBezTo>
                <a:cubicBezTo>
                  <a:pt x="110131" y="371442"/>
                  <a:pt x="436673" y="320882"/>
                  <a:pt x="499532" y="313898"/>
                </a:cubicBezTo>
                <a:cubicBezTo>
                  <a:pt x="518726" y="256319"/>
                  <a:pt x="526828" y="240934"/>
                  <a:pt x="526828" y="163773"/>
                </a:cubicBezTo>
                <a:cubicBezTo>
                  <a:pt x="526828" y="122578"/>
                  <a:pt x="528480" y="79192"/>
                  <a:pt x="513180" y="40943"/>
                </a:cubicBezTo>
                <a:cubicBezTo>
                  <a:pt x="507837" y="27586"/>
                  <a:pt x="486535" y="28884"/>
                  <a:pt x="472237" y="27295"/>
                </a:cubicBezTo>
                <a:cubicBezTo>
                  <a:pt x="404265" y="19742"/>
                  <a:pt x="335759" y="18196"/>
                  <a:pt x="267520" y="13647"/>
                </a:cubicBezTo>
                <a:cubicBezTo>
                  <a:pt x="253872" y="9098"/>
                  <a:pt x="240963" y="0"/>
                  <a:pt x="226577" y="0"/>
                </a:cubicBezTo>
                <a:cubicBezTo>
                  <a:pt x="176329" y="0"/>
                  <a:pt x="92374" y="13647"/>
                  <a:pt x="62804" y="27295"/>
                </a:cubicBezTo>
                <a:close/>
              </a:path>
            </a:pathLst>
          </a:custGeom>
          <a:noFill/>
          <a:ln w="3492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43400" y="2895600"/>
            <a:ext cx="528638" cy="371475"/>
          </a:xfrm>
          <a:custGeom>
            <a:avLst/>
            <a:gdLst>
              <a:gd name="connsiteX0" fmla="*/ 62804 w 528480"/>
              <a:gd name="connsiteY0" fmla="*/ 27295 h 371442"/>
              <a:gd name="connsiteX1" fmla="*/ 49156 w 528480"/>
              <a:gd name="connsiteY1" fmla="*/ 81886 h 371442"/>
              <a:gd name="connsiteX2" fmla="*/ 35508 w 528480"/>
              <a:gd name="connsiteY2" fmla="*/ 163773 h 371442"/>
              <a:gd name="connsiteX3" fmla="*/ 21860 w 528480"/>
              <a:gd name="connsiteY3" fmla="*/ 204716 h 371442"/>
              <a:gd name="connsiteX4" fmla="*/ 35508 w 528480"/>
              <a:gd name="connsiteY4" fmla="*/ 327546 h 371442"/>
              <a:gd name="connsiteX5" fmla="*/ 499532 w 528480"/>
              <a:gd name="connsiteY5" fmla="*/ 313898 h 371442"/>
              <a:gd name="connsiteX6" fmla="*/ 526828 w 528480"/>
              <a:gd name="connsiteY6" fmla="*/ 163773 h 371442"/>
              <a:gd name="connsiteX7" fmla="*/ 513180 w 528480"/>
              <a:gd name="connsiteY7" fmla="*/ 40943 h 371442"/>
              <a:gd name="connsiteX8" fmla="*/ 472237 w 528480"/>
              <a:gd name="connsiteY8" fmla="*/ 27295 h 371442"/>
              <a:gd name="connsiteX9" fmla="*/ 267520 w 528480"/>
              <a:gd name="connsiteY9" fmla="*/ 13647 h 371442"/>
              <a:gd name="connsiteX10" fmla="*/ 226577 w 528480"/>
              <a:gd name="connsiteY10" fmla="*/ 0 h 371442"/>
              <a:gd name="connsiteX11" fmla="*/ 62804 w 528480"/>
              <a:gd name="connsiteY11" fmla="*/ 27295 h 37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8480" h="371442">
                <a:moveTo>
                  <a:pt x="62804" y="27295"/>
                </a:moveTo>
                <a:cubicBezTo>
                  <a:pt x="33234" y="40943"/>
                  <a:pt x="52835" y="63493"/>
                  <a:pt x="49156" y="81886"/>
                </a:cubicBezTo>
                <a:cubicBezTo>
                  <a:pt x="43729" y="109021"/>
                  <a:pt x="41511" y="136760"/>
                  <a:pt x="35508" y="163773"/>
                </a:cubicBezTo>
                <a:cubicBezTo>
                  <a:pt x="32387" y="177816"/>
                  <a:pt x="26409" y="191068"/>
                  <a:pt x="21860" y="204716"/>
                </a:cubicBezTo>
                <a:cubicBezTo>
                  <a:pt x="26409" y="245659"/>
                  <a:pt x="0" y="306659"/>
                  <a:pt x="35508" y="327546"/>
                </a:cubicBezTo>
                <a:cubicBezTo>
                  <a:pt x="110131" y="371442"/>
                  <a:pt x="436673" y="320882"/>
                  <a:pt x="499532" y="313898"/>
                </a:cubicBezTo>
                <a:cubicBezTo>
                  <a:pt x="518726" y="256319"/>
                  <a:pt x="526828" y="240934"/>
                  <a:pt x="526828" y="163773"/>
                </a:cubicBezTo>
                <a:cubicBezTo>
                  <a:pt x="526828" y="122578"/>
                  <a:pt x="528480" y="79192"/>
                  <a:pt x="513180" y="40943"/>
                </a:cubicBezTo>
                <a:cubicBezTo>
                  <a:pt x="507837" y="27586"/>
                  <a:pt x="486535" y="28884"/>
                  <a:pt x="472237" y="27295"/>
                </a:cubicBezTo>
                <a:cubicBezTo>
                  <a:pt x="404265" y="19742"/>
                  <a:pt x="335759" y="18196"/>
                  <a:pt x="267520" y="13647"/>
                </a:cubicBezTo>
                <a:cubicBezTo>
                  <a:pt x="253872" y="9098"/>
                  <a:pt x="240963" y="0"/>
                  <a:pt x="226577" y="0"/>
                </a:cubicBezTo>
                <a:cubicBezTo>
                  <a:pt x="176329" y="0"/>
                  <a:pt x="92374" y="13647"/>
                  <a:pt x="62804" y="27295"/>
                </a:cubicBezTo>
                <a:close/>
              </a:path>
            </a:pathLst>
          </a:custGeom>
          <a:noFill/>
          <a:ln w="3492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343400" y="3352800"/>
            <a:ext cx="528638" cy="371475"/>
          </a:xfrm>
          <a:custGeom>
            <a:avLst/>
            <a:gdLst>
              <a:gd name="connsiteX0" fmla="*/ 62804 w 528480"/>
              <a:gd name="connsiteY0" fmla="*/ 27295 h 371442"/>
              <a:gd name="connsiteX1" fmla="*/ 49156 w 528480"/>
              <a:gd name="connsiteY1" fmla="*/ 81886 h 371442"/>
              <a:gd name="connsiteX2" fmla="*/ 35508 w 528480"/>
              <a:gd name="connsiteY2" fmla="*/ 163773 h 371442"/>
              <a:gd name="connsiteX3" fmla="*/ 21860 w 528480"/>
              <a:gd name="connsiteY3" fmla="*/ 204716 h 371442"/>
              <a:gd name="connsiteX4" fmla="*/ 35508 w 528480"/>
              <a:gd name="connsiteY4" fmla="*/ 327546 h 371442"/>
              <a:gd name="connsiteX5" fmla="*/ 499532 w 528480"/>
              <a:gd name="connsiteY5" fmla="*/ 313898 h 371442"/>
              <a:gd name="connsiteX6" fmla="*/ 526828 w 528480"/>
              <a:gd name="connsiteY6" fmla="*/ 163773 h 371442"/>
              <a:gd name="connsiteX7" fmla="*/ 513180 w 528480"/>
              <a:gd name="connsiteY7" fmla="*/ 40943 h 371442"/>
              <a:gd name="connsiteX8" fmla="*/ 472237 w 528480"/>
              <a:gd name="connsiteY8" fmla="*/ 27295 h 371442"/>
              <a:gd name="connsiteX9" fmla="*/ 267520 w 528480"/>
              <a:gd name="connsiteY9" fmla="*/ 13647 h 371442"/>
              <a:gd name="connsiteX10" fmla="*/ 226577 w 528480"/>
              <a:gd name="connsiteY10" fmla="*/ 0 h 371442"/>
              <a:gd name="connsiteX11" fmla="*/ 62804 w 528480"/>
              <a:gd name="connsiteY11" fmla="*/ 27295 h 37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8480" h="371442">
                <a:moveTo>
                  <a:pt x="62804" y="27295"/>
                </a:moveTo>
                <a:cubicBezTo>
                  <a:pt x="33234" y="40943"/>
                  <a:pt x="52835" y="63493"/>
                  <a:pt x="49156" y="81886"/>
                </a:cubicBezTo>
                <a:cubicBezTo>
                  <a:pt x="43729" y="109021"/>
                  <a:pt x="41511" y="136760"/>
                  <a:pt x="35508" y="163773"/>
                </a:cubicBezTo>
                <a:cubicBezTo>
                  <a:pt x="32387" y="177816"/>
                  <a:pt x="26409" y="191068"/>
                  <a:pt x="21860" y="204716"/>
                </a:cubicBezTo>
                <a:cubicBezTo>
                  <a:pt x="26409" y="245659"/>
                  <a:pt x="0" y="306659"/>
                  <a:pt x="35508" y="327546"/>
                </a:cubicBezTo>
                <a:cubicBezTo>
                  <a:pt x="110131" y="371442"/>
                  <a:pt x="436673" y="320882"/>
                  <a:pt x="499532" y="313898"/>
                </a:cubicBezTo>
                <a:cubicBezTo>
                  <a:pt x="518726" y="256319"/>
                  <a:pt x="526828" y="240934"/>
                  <a:pt x="526828" y="163773"/>
                </a:cubicBezTo>
                <a:cubicBezTo>
                  <a:pt x="526828" y="122578"/>
                  <a:pt x="528480" y="79192"/>
                  <a:pt x="513180" y="40943"/>
                </a:cubicBezTo>
                <a:cubicBezTo>
                  <a:pt x="507837" y="27586"/>
                  <a:pt x="486535" y="28884"/>
                  <a:pt x="472237" y="27295"/>
                </a:cubicBezTo>
                <a:cubicBezTo>
                  <a:pt x="404265" y="19742"/>
                  <a:pt x="335759" y="18196"/>
                  <a:pt x="267520" y="13647"/>
                </a:cubicBezTo>
                <a:cubicBezTo>
                  <a:pt x="253872" y="9098"/>
                  <a:pt x="240963" y="0"/>
                  <a:pt x="226577" y="0"/>
                </a:cubicBezTo>
                <a:cubicBezTo>
                  <a:pt x="176329" y="0"/>
                  <a:pt x="92374" y="13647"/>
                  <a:pt x="62804" y="27295"/>
                </a:cubicBezTo>
                <a:close/>
              </a:path>
            </a:pathLst>
          </a:custGeom>
          <a:noFill/>
          <a:ln w="3492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343400" y="3810000"/>
            <a:ext cx="528638" cy="371475"/>
          </a:xfrm>
          <a:custGeom>
            <a:avLst/>
            <a:gdLst>
              <a:gd name="connsiteX0" fmla="*/ 62804 w 528480"/>
              <a:gd name="connsiteY0" fmla="*/ 27295 h 371442"/>
              <a:gd name="connsiteX1" fmla="*/ 49156 w 528480"/>
              <a:gd name="connsiteY1" fmla="*/ 81886 h 371442"/>
              <a:gd name="connsiteX2" fmla="*/ 35508 w 528480"/>
              <a:gd name="connsiteY2" fmla="*/ 163773 h 371442"/>
              <a:gd name="connsiteX3" fmla="*/ 21860 w 528480"/>
              <a:gd name="connsiteY3" fmla="*/ 204716 h 371442"/>
              <a:gd name="connsiteX4" fmla="*/ 35508 w 528480"/>
              <a:gd name="connsiteY4" fmla="*/ 327546 h 371442"/>
              <a:gd name="connsiteX5" fmla="*/ 499532 w 528480"/>
              <a:gd name="connsiteY5" fmla="*/ 313898 h 371442"/>
              <a:gd name="connsiteX6" fmla="*/ 526828 w 528480"/>
              <a:gd name="connsiteY6" fmla="*/ 163773 h 371442"/>
              <a:gd name="connsiteX7" fmla="*/ 513180 w 528480"/>
              <a:gd name="connsiteY7" fmla="*/ 40943 h 371442"/>
              <a:gd name="connsiteX8" fmla="*/ 472237 w 528480"/>
              <a:gd name="connsiteY8" fmla="*/ 27295 h 371442"/>
              <a:gd name="connsiteX9" fmla="*/ 267520 w 528480"/>
              <a:gd name="connsiteY9" fmla="*/ 13647 h 371442"/>
              <a:gd name="connsiteX10" fmla="*/ 226577 w 528480"/>
              <a:gd name="connsiteY10" fmla="*/ 0 h 371442"/>
              <a:gd name="connsiteX11" fmla="*/ 62804 w 528480"/>
              <a:gd name="connsiteY11" fmla="*/ 27295 h 37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8480" h="371442">
                <a:moveTo>
                  <a:pt x="62804" y="27295"/>
                </a:moveTo>
                <a:cubicBezTo>
                  <a:pt x="33234" y="40943"/>
                  <a:pt x="52835" y="63493"/>
                  <a:pt x="49156" y="81886"/>
                </a:cubicBezTo>
                <a:cubicBezTo>
                  <a:pt x="43729" y="109021"/>
                  <a:pt x="41511" y="136760"/>
                  <a:pt x="35508" y="163773"/>
                </a:cubicBezTo>
                <a:cubicBezTo>
                  <a:pt x="32387" y="177816"/>
                  <a:pt x="26409" y="191068"/>
                  <a:pt x="21860" y="204716"/>
                </a:cubicBezTo>
                <a:cubicBezTo>
                  <a:pt x="26409" y="245659"/>
                  <a:pt x="0" y="306659"/>
                  <a:pt x="35508" y="327546"/>
                </a:cubicBezTo>
                <a:cubicBezTo>
                  <a:pt x="110131" y="371442"/>
                  <a:pt x="436673" y="320882"/>
                  <a:pt x="499532" y="313898"/>
                </a:cubicBezTo>
                <a:cubicBezTo>
                  <a:pt x="518726" y="256319"/>
                  <a:pt x="526828" y="240934"/>
                  <a:pt x="526828" y="163773"/>
                </a:cubicBezTo>
                <a:cubicBezTo>
                  <a:pt x="526828" y="122578"/>
                  <a:pt x="528480" y="79192"/>
                  <a:pt x="513180" y="40943"/>
                </a:cubicBezTo>
                <a:cubicBezTo>
                  <a:pt x="507837" y="27586"/>
                  <a:pt x="486535" y="28884"/>
                  <a:pt x="472237" y="27295"/>
                </a:cubicBezTo>
                <a:cubicBezTo>
                  <a:pt x="404265" y="19742"/>
                  <a:pt x="335759" y="18196"/>
                  <a:pt x="267520" y="13647"/>
                </a:cubicBezTo>
                <a:cubicBezTo>
                  <a:pt x="253872" y="9098"/>
                  <a:pt x="240963" y="0"/>
                  <a:pt x="226577" y="0"/>
                </a:cubicBezTo>
                <a:cubicBezTo>
                  <a:pt x="176329" y="0"/>
                  <a:pt x="92374" y="13647"/>
                  <a:pt x="62804" y="27295"/>
                </a:cubicBezTo>
                <a:close/>
              </a:path>
            </a:pathLst>
          </a:custGeom>
          <a:noFill/>
          <a:ln w="3492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oliosis_4369365"/>
          <p:cNvPicPr>
            <a:picLocks noChangeAspect="1" noChangeArrowheads="1"/>
          </p:cNvPicPr>
          <p:nvPr/>
        </p:nvPicPr>
        <p:blipFill>
          <a:blip r:embed="rId3" cstate="print"/>
          <a:srcRect l="31230" t="10873" r="27114" b="3572"/>
          <a:stretch>
            <a:fillRect/>
          </a:stretch>
        </p:blipFill>
        <p:spPr bwMode="auto">
          <a:xfrm>
            <a:off x="2362200" y="990600"/>
            <a:ext cx="2667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04800" y="30480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Thoracic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Scoliosis</a:t>
            </a:r>
            <a:r>
              <a:rPr lang="en-US" sz="4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Spinal Curvature</a:t>
            </a:r>
            <a:endParaRPr lang="en-US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276600" y="2133600"/>
            <a:ext cx="823913" cy="4298950"/>
          </a:xfrm>
          <a:custGeom>
            <a:avLst/>
            <a:gdLst>
              <a:gd name="connsiteX0" fmla="*/ 241280 w 824638"/>
              <a:gd name="connsiteY0" fmla="*/ 0 h 4299045"/>
              <a:gd name="connsiteX1" fmla="*/ 213984 w 824638"/>
              <a:gd name="connsiteY1" fmla="*/ 614150 h 4299045"/>
              <a:gd name="connsiteX2" fmla="*/ 200336 w 824638"/>
              <a:gd name="connsiteY2" fmla="*/ 682388 h 4299045"/>
              <a:gd name="connsiteX3" fmla="*/ 173041 w 824638"/>
              <a:gd name="connsiteY3" fmla="*/ 750627 h 4299045"/>
              <a:gd name="connsiteX4" fmla="*/ 159393 w 824638"/>
              <a:gd name="connsiteY4" fmla="*/ 846162 h 4299045"/>
              <a:gd name="connsiteX5" fmla="*/ 145745 w 824638"/>
              <a:gd name="connsiteY5" fmla="*/ 887105 h 4299045"/>
              <a:gd name="connsiteX6" fmla="*/ 104802 w 824638"/>
              <a:gd name="connsiteY6" fmla="*/ 1037230 h 4299045"/>
              <a:gd name="connsiteX7" fmla="*/ 91154 w 824638"/>
              <a:gd name="connsiteY7" fmla="*/ 1132765 h 4299045"/>
              <a:gd name="connsiteX8" fmla="*/ 36563 w 824638"/>
              <a:gd name="connsiteY8" fmla="*/ 1269242 h 4299045"/>
              <a:gd name="connsiteX9" fmla="*/ 22915 w 824638"/>
              <a:gd name="connsiteY9" fmla="*/ 1310185 h 4299045"/>
              <a:gd name="connsiteX10" fmla="*/ 22915 w 824638"/>
              <a:gd name="connsiteY10" fmla="*/ 2060812 h 4299045"/>
              <a:gd name="connsiteX11" fmla="*/ 36563 w 824638"/>
              <a:gd name="connsiteY11" fmla="*/ 2101756 h 4299045"/>
              <a:gd name="connsiteX12" fmla="*/ 91154 w 824638"/>
              <a:gd name="connsiteY12" fmla="*/ 2292824 h 4299045"/>
              <a:gd name="connsiteX13" fmla="*/ 159393 w 824638"/>
              <a:gd name="connsiteY13" fmla="*/ 2388359 h 4299045"/>
              <a:gd name="connsiteX14" fmla="*/ 186689 w 824638"/>
              <a:gd name="connsiteY14" fmla="*/ 2442950 h 4299045"/>
              <a:gd name="connsiteX15" fmla="*/ 227632 w 824638"/>
              <a:gd name="connsiteY15" fmla="*/ 2483893 h 4299045"/>
              <a:gd name="connsiteX16" fmla="*/ 268575 w 824638"/>
              <a:gd name="connsiteY16" fmla="*/ 2538484 h 4299045"/>
              <a:gd name="connsiteX17" fmla="*/ 295871 w 824638"/>
              <a:gd name="connsiteY17" fmla="*/ 2579427 h 4299045"/>
              <a:gd name="connsiteX18" fmla="*/ 336814 w 824638"/>
              <a:gd name="connsiteY18" fmla="*/ 2620371 h 4299045"/>
              <a:gd name="connsiteX19" fmla="*/ 364109 w 824638"/>
              <a:gd name="connsiteY19" fmla="*/ 2661314 h 4299045"/>
              <a:gd name="connsiteX20" fmla="*/ 418701 w 824638"/>
              <a:gd name="connsiteY20" fmla="*/ 2729553 h 4299045"/>
              <a:gd name="connsiteX21" fmla="*/ 500587 w 824638"/>
              <a:gd name="connsiteY21" fmla="*/ 2866030 h 4299045"/>
              <a:gd name="connsiteX22" fmla="*/ 541530 w 824638"/>
              <a:gd name="connsiteY22" fmla="*/ 2920621 h 4299045"/>
              <a:gd name="connsiteX23" fmla="*/ 596121 w 824638"/>
              <a:gd name="connsiteY23" fmla="*/ 3029803 h 4299045"/>
              <a:gd name="connsiteX24" fmla="*/ 650712 w 824638"/>
              <a:gd name="connsiteY24" fmla="*/ 3207224 h 4299045"/>
              <a:gd name="connsiteX25" fmla="*/ 718951 w 824638"/>
              <a:gd name="connsiteY25" fmla="*/ 3357350 h 4299045"/>
              <a:gd name="connsiteX26" fmla="*/ 746247 w 824638"/>
              <a:gd name="connsiteY26" fmla="*/ 3425588 h 4299045"/>
              <a:gd name="connsiteX27" fmla="*/ 759895 w 824638"/>
              <a:gd name="connsiteY27" fmla="*/ 3466532 h 4299045"/>
              <a:gd name="connsiteX28" fmla="*/ 800838 w 824638"/>
              <a:gd name="connsiteY28" fmla="*/ 3548418 h 4299045"/>
              <a:gd name="connsiteX29" fmla="*/ 800838 w 824638"/>
              <a:gd name="connsiteY29" fmla="*/ 3835021 h 4299045"/>
              <a:gd name="connsiteX30" fmla="*/ 759895 w 824638"/>
              <a:gd name="connsiteY30" fmla="*/ 3998794 h 4299045"/>
              <a:gd name="connsiteX31" fmla="*/ 732599 w 824638"/>
              <a:gd name="connsiteY31" fmla="*/ 4162568 h 4299045"/>
              <a:gd name="connsiteX32" fmla="*/ 718951 w 824638"/>
              <a:gd name="connsiteY32" fmla="*/ 4217159 h 4299045"/>
              <a:gd name="connsiteX33" fmla="*/ 691656 w 824638"/>
              <a:gd name="connsiteY33" fmla="*/ 4299045 h 42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24638" h="4299045">
                <a:moveTo>
                  <a:pt x="241280" y="0"/>
                </a:moveTo>
                <a:cubicBezTo>
                  <a:pt x="219149" y="907338"/>
                  <a:pt x="273691" y="345476"/>
                  <a:pt x="213984" y="614150"/>
                </a:cubicBezTo>
                <a:cubicBezTo>
                  <a:pt x="208952" y="636794"/>
                  <a:pt x="207001" y="660170"/>
                  <a:pt x="200336" y="682388"/>
                </a:cubicBezTo>
                <a:cubicBezTo>
                  <a:pt x="193296" y="705853"/>
                  <a:pt x="182139" y="727881"/>
                  <a:pt x="173041" y="750627"/>
                </a:cubicBezTo>
                <a:cubicBezTo>
                  <a:pt x="168492" y="782472"/>
                  <a:pt x="165702" y="814618"/>
                  <a:pt x="159393" y="846162"/>
                </a:cubicBezTo>
                <a:cubicBezTo>
                  <a:pt x="156572" y="860269"/>
                  <a:pt x="149530" y="873226"/>
                  <a:pt x="145745" y="887105"/>
                </a:cubicBezTo>
                <a:cubicBezTo>
                  <a:pt x="99568" y="1056420"/>
                  <a:pt x="136216" y="942990"/>
                  <a:pt x="104802" y="1037230"/>
                </a:cubicBezTo>
                <a:cubicBezTo>
                  <a:pt x="100253" y="1069075"/>
                  <a:pt x="98387" y="1101420"/>
                  <a:pt x="91154" y="1132765"/>
                </a:cubicBezTo>
                <a:cubicBezTo>
                  <a:pt x="70444" y="1222507"/>
                  <a:pt x="67520" y="1197010"/>
                  <a:pt x="36563" y="1269242"/>
                </a:cubicBezTo>
                <a:cubicBezTo>
                  <a:pt x="30896" y="1282465"/>
                  <a:pt x="27464" y="1296537"/>
                  <a:pt x="22915" y="1310185"/>
                </a:cubicBezTo>
                <a:cubicBezTo>
                  <a:pt x="5127" y="1665974"/>
                  <a:pt x="0" y="1625417"/>
                  <a:pt x="22915" y="2060812"/>
                </a:cubicBezTo>
                <a:cubicBezTo>
                  <a:pt x="23671" y="2075178"/>
                  <a:pt x="32778" y="2087877"/>
                  <a:pt x="36563" y="2101756"/>
                </a:cubicBezTo>
                <a:cubicBezTo>
                  <a:pt x="39263" y="2111656"/>
                  <a:pt x="76212" y="2272902"/>
                  <a:pt x="91154" y="2292824"/>
                </a:cubicBezTo>
                <a:cubicBezTo>
                  <a:pt x="108739" y="2316271"/>
                  <a:pt x="143422" y="2360410"/>
                  <a:pt x="159393" y="2388359"/>
                </a:cubicBezTo>
                <a:cubicBezTo>
                  <a:pt x="169487" y="2406023"/>
                  <a:pt x="174864" y="2426395"/>
                  <a:pt x="186689" y="2442950"/>
                </a:cubicBezTo>
                <a:cubicBezTo>
                  <a:pt x="197907" y="2458656"/>
                  <a:pt x="215071" y="2469239"/>
                  <a:pt x="227632" y="2483893"/>
                </a:cubicBezTo>
                <a:cubicBezTo>
                  <a:pt x="242435" y="2501163"/>
                  <a:pt x="255354" y="2519975"/>
                  <a:pt x="268575" y="2538484"/>
                </a:cubicBezTo>
                <a:cubicBezTo>
                  <a:pt x="278109" y="2551831"/>
                  <a:pt x="285370" y="2566826"/>
                  <a:pt x="295871" y="2579427"/>
                </a:cubicBezTo>
                <a:cubicBezTo>
                  <a:pt x="308227" y="2594254"/>
                  <a:pt x="324458" y="2605543"/>
                  <a:pt x="336814" y="2620371"/>
                </a:cubicBezTo>
                <a:cubicBezTo>
                  <a:pt x="347314" y="2632972"/>
                  <a:pt x="354268" y="2648192"/>
                  <a:pt x="364109" y="2661314"/>
                </a:cubicBezTo>
                <a:cubicBezTo>
                  <a:pt x="381587" y="2684618"/>
                  <a:pt x="402543" y="2705316"/>
                  <a:pt x="418701" y="2729553"/>
                </a:cubicBezTo>
                <a:cubicBezTo>
                  <a:pt x="448129" y="2773695"/>
                  <a:pt x="468756" y="2823588"/>
                  <a:pt x="500587" y="2866030"/>
                </a:cubicBezTo>
                <a:cubicBezTo>
                  <a:pt x="514235" y="2884227"/>
                  <a:pt x="530483" y="2900737"/>
                  <a:pt x="541530" y="2920621"/>
                </a:cubicBezTo>
                <a:cubicBezTo>
                  <a:pt x="652824" y="3120950"/>
                  <a:pt x="503076" y="2890234"/>
                  <a:pt x="596121" y="3029803"/>
                </a:cubicBezTo>
                <a:cubicBezTo>
                  <a:pt x="615143" y="3105889"/>
                  <a:pt x="615558" y="3113480"/>
                  <a:pt x="650712" y="3207224"/>
                </a:cubicBezTo>
                <a:cubicBezTo>
                  <a:pt x="704213" y="3349894"/>
                  <a:pt x="673494" y="3255073"/>
                  <a:pt x="718951" y="3357350"/>
                </a:cubicBezTo>
                <a:cubicBezTo>
                  <a:pt x="728901" y="3379737"/>
                  <a:pt x="737645" y="3402650"/>
                  <a:pt x="746247" y="3425588"/>
                </a:cubicBezTo>
                <a:cubicBezTo>
                  <a:pt x="751298" y="3439058"/>
                  <a:pt x="753461" y="3453665"/>
                  <a:pt x="759895" y="3466532"/>
                </a:cubicBezTo>
                <a:cubicBezTo>
                  <a:pt x="812809" y="3572362"/>
                  <a:pt x="766532" y="3445503"/>
                  <a:pt x="800838" y="3548418"/>
                </a:cubicBezTo>
                <a:cubicBezTo>
                  <a:pt x="822367" y="3677588"/>
                  <a:pt x="824638" y="3652560"/>
                  <a:pt x="800838" y="3835021"/>
                </a:cubicBezTo>
                <a:cubicBezTo>
                  <a:pt x="784471" y="3960496"/>
                  <a:pt x="774901" y="3908761"/>
                  <a:pt x="759895" y="3998794"/>
                </a:cubicBezTo>
                <a:cubicBezTo>
                  <a:pt x="750796" y="4053385"/>
                  <a:pt x="746022" y="4108876"/>
                  <a:pt x="732599" y="4162568"/>
                </a:cubicBezTo>
                <a:cubicBezTo>
                  <a:pt x="728050" y="4180765"/>
                  <a:pt x="723020" y="4198849"/>
                  <a:pt x="718951" y="4217159"/>
                </a:cubicBezTo>
                <a:cubicBezTo>
                  <a:pt x="701912" y="4293836"/>
                  <a:pt x="722297" y="4268404"/>
                  <a:pt x="691656" y="4299045"/>
                </a:cubicBezTo>
              </a:path>
            </a:pathLst>
          </a:cu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4478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276600" y="4572000"/>
            <a:ext cx="8683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CC0000"/>
                </a:solidFill>
                <a:latin typeface="Trebuchet MS" pitchFamily="34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4478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Freeform 6"/>
          <p:cNvSpPr>
            <a:spLocks/>
          </p:cNvSpPr>
          <p:nvPr/>
        </p:nvSpPr>
        <p:spPr bwMode="auto">
          <a:xfrm>
            <a:off x="4191000" y="2120900"/>
            <a:ext cx="1701800" cy="2705100"/>
          </a:xfrm>
          <a:custGeom>
            <a:avLst/>
            <a:gdLst>
              <a:gd name="T0" fmla="*/ 2147483647 w 1072"/>
              <a:gd name="T1" fmla="*/ 2147483647 h 1704"/>
              <a:gd name="T2" fmla="*/ 2147483647 w 1072"/>
              <a:gd name="T3" fmla="*/ 2147483647 h 1704"/>
              <a:gd name="T4" fmla="*/ 2147483647 w 1072"/>
              <a:gd name="T5" fmla="*/ 2147483647 h 1704"/>
              <a:gd name="T6" fmla="*/ 2147483647 w 1072"/>
              <a:gd name="T7" fmla="*/ 2147483647 h 1704"/>
              <a:gd name="T8" fmla="*/ 0 w 1072"/>
              <a:gd name="T9" fmla="*/ 2147483647 h 1704"/>
              <a:gd name="T10" fmla="*/ 2147483647 w 1072"/>
              <a:gd name="T11" fmla="*/ 2147483647 h 1704"/>
              <a:gd name="T12" fmla="*/ 2147483647 w 1072"/>
              <a:gd name="T13" fmla="*/ 2147483647 h 1704"/>
              <a:gd name="T14" fmla="*/ 2147483647 w 1072"/>
              <a:gd name="T15" fmla="*/ 2147483647 h 1704"/>
              <a:gd name="T16" fmla="*/ 2147483647 w 1072"/>
              <a:gd name="T17" fmla="*/ 2147483647 h 1704"/>
              <a:gd name="T18" fmla="*/ 2147483647 w 1072"/>
              <a:gd name="T19" fmla="*/ 2147483647 h 1704"/>
              <a:gd name="T20" fmla="*/ 2147483647 w 1072"/>
              <a:gd name="T21" fmla="*/ 2147483647 h 1704"/>
              <a:gd name="T22" fmla="*/ 2147483647 w 1072"/>
              <a:gd name="T23" fmla="*/ 2147483647 h 1704"/>
              <a:gd name="T24" fmla="*/ 2147483647 w 1072"/>
              <a:gd name="T25" fmla="*/ 2147483647 h 1704"/>
              <a:gd name="T26" fmla="*/ 2147483647 w 1072"/>
              <a:gd name="T27" fmla="*/ 2147483647 h 1704"/>
              <a:gd name="T28" fmla="*/ 2147483647 w 1072"/>
              <a:gd name="T29" fmla="*/ 2147483647 h 1704"/>
              <a:gd name="T30" fmla="*/ 2147483647 w 1072"/>
              <a:gd name="T31" fmla="*/ 2147483647 h 1704"/>
              <a:gd name="T32" fmla="*/ 2147483647 w 1072"/>
              <a:gd name="T33" fmla="*/ 2147483647 h 1704"/>
              <a:gd name="T34" fmla="*/ 2147483647 w 1072"/>
              <a:gd name="T35" fmla="*/ 2147483647 h 1704"/>
              <a:gd name="T36" fmla="*/ 2147483647 w 1072"/>
              <a:gd name="T37" fmla="*/ 2147483647 h 1704"/>
              <a:gd name="T38" fmla="*/ 2147483647 w 1072"/>
              <a:gd name="T39" fmla="*/ 2147483647 h 1704"/>
              <a:gd name="T40" fmla="*/ 2147483647 w 1072"/>
              <a:gd name="T41" fmla="*/ 2147483647 h 1704"/>
              <a:gd name="T42" fmla="*/ 2147483647 w 1072"/>
              <a:gd name="T43" fmla="*/ 2147483647 h 1704"/>
              <a:gd name="T44" fmla="*/ 2147483647 w 1072"/>
              <a:gd name="T45" fmla="*/ 2147483647 h 1704"/>
              <a:gd name="T46" fmla="*/ 2147483647 w 1072"/>
              <a:gd name="T47" fmla="*/ 2147483647 h 1704"/>
              <a:gd name="T48" fmla="*/ 2147483647 w 1072"/>
              <a:gd name="T49" fmla="*/ 2147483647 h 1704"/>
              <a:gd name="T50" fmla="*/ 2147483647 w 1072"/>
              <a:gd name="T51" fmla="*/ 2147483647 h 1704"/>
              <a:gd name="T52" fmla="*/ 2147483647 w 1072"/>
              <a:gd name="T53" fmla="*/ 2147483647 h 1704"/>
              <a:gd name="T54" fmla="*/ 2147483647 w 1072"/>
              <a:gd name="T55" fmla="*/ 2147483647 h 1704"/>
              <a:gd name="T56" fmla="*/ 2147483647 w 1072"/>
              <a:gd name="T57" fmla="*/ 2147483647 h 1704"/>
              <a:gd name="T58" fmla="*/ 2147483647 w 1072"/>
              <a:gd name="T59" fmla="*/ 2147483647 h 1704"/>
              <a:gd name="T60" fmla="*/ 2147483647 w 1072"/>
              <a:gd name="T61" fmla="*/ 2147483647 h 1704"/>
              <a:gd name="T62" fmla="*/ 2147483647 w 1072"/>
              <a:gd name="T63" fmla="*/ 2147483647 h 1704"/>
              <a:gd name="T64" fmla="*/ 2147483647 w 1072"/>
              <a:gd name="T65" fmla="*/ 2147483647 h 1704"/>
              <a:gd name="T66" fmla="*/ 2147483647 w 1072"/>
              <a:gd name="T67" fmla="*/ 2147483647 h 17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72"/>
              <a:gd name="T103" fmla="*/ 0 h 1704"/>
              <a:gd name="T104" fmla="*/ 1072 w 1072"/>
              <a:gd name="T105" fmla="*/ 1704 h 170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72" h="1704">
                <a:moveTo>
                  <a:pt x="144" y="200"/>
                </a:moveTo>
                <a:cubicBezTo>
                  <a:pt x="120" y="368"/>
                  <a:pt x="96" y="536"/>
                  <a:pt x="96" y="632"/>
                </a:cubicBezTo>
                <a:cubicBezTo>
                  <a:pt x="96" y="728"/>
                  <a:pt x="152" y="712"/>
                  <a:pt x="144" y="776"/>
                </a:cubicBezTo>
                <a:cubicBezTo>
                  <a:pt x="136" y="840"/>
                  <a:pt x="72" y="936"/>
                  <a:pt x="48" y="1016"/>
                </a:cubicBezTo>
                <a:cubicBezTo>
                  <a:pt x="24" y="1096"/>
                  <a:pt x="0" y="1176"/>
                  <a:pt x="0" y="1256"/>
                </a:cubicBezTo>
                <a:cubicBezTo>
                  <a:pt x="0" y="1336"/>
                  <a:pt x="32" y="1448"/>
                  <a:pt x="48" y="1496"/>
                </a:cubicBezTo>
                <a:cubicBezTo>
                  <a:pt x="64" y="1544"/>
                  <a:pt x="64" y="1528"/>
                  <a:pt x="96" y="1544"/>
                </a:cubicBezTo>
                <a:cubicBezTo>
                  <a:pt x="128" y="1560"/>
                  <a:pt x="192" y="1568"/>
                  <a:pt x="240" y="1592"/>
                </a:cubicBezTo>
                <a:cubicBezTo>
                  <a:pt x="288" y="1616"/>
                  <a:pt x="328" y="1672"/>
                  <a:pt x="384" y="1688"/>
                </a:cubicBezTo>
                <a:cubicBezTo>
                  <a:pt x="440" y="1704"/>
                  <a:pt x="528" y="1688"/>
                  <a:pt x="576" y="1688"/>
                </a:cubicBezTo>
                <a:cubicBezTo>
                  <a:pt x="624" y="1688"/>
                  <a:pt x="632" y="1696"/>
                  <a:pt x="672" y="1688"/>
                </a:cubicBezTo>
                <a:cubicBezTo>
                  <a:pt x="712" y="1680"/>
                  <a:pt x="784" y="1656"/>
                  <a:pt x="816" y="1640"/>
                </a:cubicBezTo>
                <a:cubicBezTo>
                  <a:pt x="848" y="1624"/>
                  <a:pt x="840" y="1608"/>
                  <a:pt x="864" y="1592"/>
                </a:cubicBezTo>
                <a:cubicBezTo>
                  <a:pt x="888" y="1576"/>
                  <a:pt x="928" y="1560"/>
                  <a:pt x="960" y="1544"/>
                </a:cubicBezTo>
                <a:cubicBezTo>
                  <a:pt x="992" y="1528"/>
                  <a:pt x="1040" y="1528"/>
                  <a:pt x="1056" y="1496"/>
                </a:cubicBezTo>
                <a:cubicBezTo>
                  <a:pt x="1072" y="1464"/>
                  <a:pt x="1056" y="1392"/>
                  <a:pt x="1056" y="1352"/>
                </a:cubicBezTo>
                <a:cubicBezTo>
                  <a:pt x="1056" y="1312"/>
                  <a:pt x="1064" y="1296"/>
                  <a:pt x="1056" y="1256"/>
                </a:cubicBezTo>
                <a:cubicBezTo>
                  <a:pt x="1048" y="1216"/>
                  <a:pt x="1024" y="1144"/>
                  <a:pt x="1008" y="1112"/>
                </a:cubicBezTo>
                <a:cubicBezTo>
                  <a:pt x="992" y="1080"/>
                  <a:pt x="976" y="1088"/>
                  <a:pt x="960" y="1064"/>
                </a:cubicBezTo>
                <a:cubicBezTo>
                  <a:pt x="944" y="1040"/>
                  <a:pt x="928" y="992"/>
                  <a:pt x="912" y="968"/>
                </a:cubicBezTo>
                <a:cubicBezTo>
                  <a:pt x="896" y="944"/>
                  <a:pt x="880" y="936"/>
                  <a:pt x="864" y="920"/>
                </a:cubicBezTo>
                <a:cubicBezTo>
                  <a:pt x="848" y="904"/>
                  <a:pt x="824" y="888"/>
                  <a:pt x="816" y="872"/>
                </a:cubicBezTo>
                <a:cubicBezTo>
                  <a:pt x="808" y="856"/>
                  <a:pt x="824" y="848"/>
                  <a:pt x="816" y="824"/>
                </a:cubicBezTo>
                <a:cubicBezTo>
                  <a:pt x="808" y="800"/>
                  <a:pt x="784" y="768"/>
                  <a:pt x="768" y="728"/>
                </a:cubicBezTo>
                <a:cubicBezTo>
                  <a:pt x="752" y="688"/>
                  <a:pt x="736" y="624"/>
                  <a:pt x="720" y="584"/>
                </a:cubicBezTo>
                <a:cubicBezTo>
                  <a:pt x="704" y="544"/>
                  <a:pt x="680" y="520"/>
                  <a:pt x="672" y="488"/>
                </a:cubicBezTo>
                <a:cubicBezTo>
                  <a:pt x="664" y="456"/>
                  <a:pt x="664" y="424"/>
                  <a:pt x="672" y="392"/>
                </a:cubicBezTo>
                <a:cubicBezTo>
                  <a:pt x="680" y="360"/>
                  <a:pt x="720" y="328"/>
                  <a:pt x="720" y="296"/>
                </a:cubicBezTo>
                <a:cubicBezTo>
                  <a:pt x="720" y="264"/>
                  <a:pt x="688" y="232"/>
                  <a:pt x="672" y="200"/>
                </a:cubicBezTo>
                <a:cubicBezTo>
                  <a:pt x="656" y="168"/>
                  <a:pt x="640" y="128"/>
                  <a:pt x="624" y="104"/>
                </a:cubicBezTo>
                <a:cubicBezTo>
                  <a:pt x="608" y="80"/>
                  <a:pt x="600" y="72"/>
                  <a:pt x="576" y="56"/>
                </a:cubicBezTo>
                <a:cubicBezTo>
                  <a:pt x="552" y="40"/>
                  <a:pt x="504" y="16"/>
                  <a:pt x="480" y="8"/>
                </a:cubicBezTo>
                <a:cubicBezTo>
                  <a:pt x="456" y="0"/>
                  <a:pt x="432" y="8"/>
                  <a:pt x="432" y="8"/>
                </a:cubicBezTo>
                <a:cubicBezTo>
                  <a:pt x="432" y="8"/>
                  <a:pt x="456" y="8"/>
                  <a:pt x="480" y="8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2514600" y="5105400"/>
            <a:ext cx="41290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Cardiac</a:t>
            </a:r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>
            <a:off x="4267200" y="4038600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Line 10"/>
          <p:cNvSpPr>
            <a:spLocks noChangeShapeType="1"/>
          </p:cNvSpPr>
          <p:nvPr/>
        </p:nvSpPr>
        <p:spPr bwMode="auto">
          <a:xfrm>
            <a:off x="2590800" y="4495800"/>
            <a:ext cx="419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XR_12AP_cardiomegaly and CABG"/>
          <p:cNvPicPr>
            <a:picLocks noChangeAspect="1" noChangeArrowheads="1"/>
          </p:cNvPicPr>
          <p:nvPr/>
        </p:nvPicPr>
        <p:blipFill>
          <a:blip r:embed="rId3" cstate="print"/>
          <a:srcRect l="30350" t="9214" r="29342" b="12555"/>
          <a:stretch>
            <a:fillRect/>
          </a:stretch>
        </p:blipFill>
        <p:spPr bwMode="auto">
          <a:xfrm>
            <a:off x="228600" y="990600"/>
            <a:ext cx="3886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CXR_12lat_cardiomegaly and CABG"/>
          <p:cNvPicPr>
            <a:picLocks noChangeAspect="1" noChangeArrowheads="1"/>
          </p:cNvPicPr>
          <p:nvPr/>
        </p:nvPicPr>
        <p:blipFill>
          <a:blip r:embed="rId4" cstate="print"/>
          <a:srcRect l="31123" t="15815" r="32444" b="13355"/>
          <a:stretch>
            <a:fillRect/>
          </a:stretch>
        </p:blipFill>
        <p:spPr bwMode="auto">
          <a:xfrm>
            <a:off x="4572000" y="838199"/>
            <a:ext cx="3962400" cy="563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1066800" y="4419600"/>
            <a:ext cx="2895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257800" y="2667000"/>
            <a:ext cx="5334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5105400" y="3124200"/>
            <a:ext cx="5334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4800600" y="3429000"/>
            <a:ext cx="5334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4724400" y="3962400"/>
            <a:ext cx="5334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257800" y="2133600"/>
            <a:ext cx="5334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1" y="228600"/>
            <a:ext cx="899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rebuchet MS" pitchFamily="34" charset="0"/>
              </a:rPr>
              <a:t>Coronary Artery Bypass Graft Surgery (CABG)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Trebuchet MS" pitchFamily="34" charset="0"/>
              </a:rPr>
              <a:t>Lecture objectives</a:t>
            </a:r>
            <a:endParaRPr lang="en-US" sz="40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029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pitchFamily="34" charset="0"/>
              </a:rPr>
              <a:t>Introduction and basic approach to the chest radiograph (Ur unit of imaging)</a:t>
            </a:r>
          </a:p>
          <a:p>
            <a:endParaRPr lang="en-US" dirty="0" smtClean="0">
              <a:solidFill>
                <a:schemeClr val="bg1"/>
              </a:solidFill>
              <a:latin typeface="Trebuchet MS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rebuchet MS" pitchFamily="34" charset="0"/>
              </a:rPr>
              <a:t>Correlation between anatomy and radiology</a:t>
            </a:r>
          </a:p>
          <a:p>
            <a:r>
              <a:rPr lang="en-US" dirty="0" smtClean="0">
                <a:solidFill>
                  <a:schemeClr val="bg1"/>
                </a:solidFill>
                <a:latin typeface="Trebuchet MS" pitchFamily="34" charset="0"/>
              </a:rPr>
              <a:t>Extrapolation from image to patient</a:t>
            </a:r>
          </a:p>
          <a:p>
            <a:endParaRPr lang="en-US" dirty="0" smtClean="0">
              <a:solidFill>
                <a:schemeClr val="bg1"/>
              </a:solidFill>
              <a:latin typeface="Trebuchet MS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rebuchet MS" pitchFamily="34" charset="0"/>
              </a:rPr>
              <a:t>Just a hint of future clinical relevance … which will be revisited and expanded across this Horizontal Strand </a:t>
            </a:r>
          </a:p>
          <a:p>
            <a:endParaRPr lang="en-US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Radiology Teaching Cases\Thoracic Imaging Cases\Retrocardiac mass AP_4431288.jpg"/>
          <p:cNvPicPr>
            <a:picLocks noChangeAspect="1" noChangeArrowheads="1"/>
          </p:cNvPicPr>
          <p:nvPr/>
        </p:nvPicPr>
        <p:blipFill>
          <a:blip r:embed="rId3" cstate="print"/>
          <a:srcRect l="2544" t="5672" r="12221" b="9552"/>
          <a:stretch>
            <a:fillRect/>
          </a:stretch>
        </p:blipFill>
        <p:spPr bwMode="auto">
          <a:xfrm>
            <a:off x="0" y="1600200"/>
            <a:ext cx="49609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G:\Radiology Teaching Cases\Thoracic Imaging Cases\Retrocardiac mass lat_4431288.jpg"/>
          <p:cNvPicPr>
            <a:picLocks noChangeAspect="1" noChangeArrowheads="1"/>
          </p:cNvPicPr>
          <p:nvPr/>
        </p:nvPicPr>
        <p:blipFill>
          <a:blip r:embed="rId4" cstate="print"/>
          <a:srcRect l="10072" t="8257" r="15639" b="6116"/>
          <a:stretch>
            <a:fillRect/>
          </a:stretch>
        </p:blipFill>
        <p:spPr bwMode="auto">
          <a:xfrm>
            <a:off x="4924425" y="1600200"/>
            <a:ext cx="42195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0"/>
            <a:ext cx="87788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Retrocardiac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Mass-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Ganglioneuroma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2971800" y="4191000"/>
            <a:ext cx="533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3124200" y="4572000"/>
            <a:ext cx="457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3124200" y="4953000"/>
            <a:ext cx="457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7467600" y="4343400"/>
            <a:ext cx="533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7467600" y="4953000"/>
            <a:ext cx="457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7315200" y="5181600"/>
            <a:ext cx="152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770188" y="4594225"/>
            <a:ext cx="328612" cy="793750"/>
          </a:xfrm>
          <a:custGeom>
            <a:avLst/>
            <a:gdLst>
              <a:gd name="connsiteX0" fmla="*/ 13647 w 327546"/>
              <a:gd name="connsiteY0" fmla="*/ 0 h 793500"/>
              <a:gd name="connsiteX1" fmla="*/ 109182 w 327546"/>
              <a:gd name="connsiteY1" fmla="*/ 13648 h 793500"/>
              <a:gd name="connsiteX2" fmla="*/ 177420 w 327546"/>
              <a:gd name="connsiteY2" fmla="*/ 81887 h 793500"/>
              <a:gd name="connsiteX3" fmla="*/ 218364 w 327546"/>
              <a:gd name="connsiteY3" fmla="*/ 109182 h 793500"/>
              <a:gd name="connsiteX4" fmla="*/ 245659 w 327546"/>
              <a:gd name="connsiteY4" fmla="*/ 191069 h 793500"/>
              <a:gd name="connsiteX5" fmla="*/ 272955 w 327546"/>
              <a:gd name="connsiteY5" fmla="*/ 232012 h 793500"/>
              <a:gd name="connsiteX6" fmla="*/ 300250 w 327546"/>
              <a:gd name="connsiteY6" fmla="*/ 313899 h 793500"/>
              <a:gd name="connsiteX7" fmla="*/ 313898 w 327546"/>
              <a:gd name="connsiteY7" fmla="*/ 354842 h 793500"/>
              <a:gd name="connsiteX8" fmla="*/ 327546 w 327546"/>
              <a:gd name="connsiteY8" fmla="*/ 395785 h 793500"/>
              <a:gd name="connsiteX9" fmla="*/ 313898 w 327546"/>
              <a:gd name="connsiteY9" fmla="*/ 573206 h 793500"/>
              <a:gd name="connsiteX10" fmla="*/ 259307 w 327546"/>
              <a:gd name="connsiteY10" fmla="*/ 696036 h 793500"/>
              <a:gd name="connsiteX11" fmla="*/ 218364 w 327546"/>
              <a:gd name="connsiteY11" fmla="*/ 736979 h 793500"/>
              <a:gd name="connsiteX12" fmla="*/ 136477 w 327546"/>
              <a:gd name="connsiteY12" fmla="*/ 764275 h 793500"/>
              <a:gd name="connsiteX13" fmla="*/ 40943 w 327546"/>
              <a:gd name="connsiteY13" fmla="*/ 791570 h 793500"/>
              <a:gd name="connsiteX14" fmla="*/ 0 w 327546"/>
              <a:gd name="connsiteY14" fmla="*/ 791570 h 79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546" h="793500">
                <a:moveTo>
                  <a:pt x="13647" y="0"/>
                </a:moveTo>
                <a:cubicBezTo>
                  <a:pt x="45492" y="4549"/>
                  <a:pt x="78370" y="4404"/>
                  <a:pt x="109182" y="13648"/>
                </a:cubicBezTo>
                <a:cubicBezTo>
                  <a:pt x="161174" y="29246"/>
                  <a:pt x="143625" y="48093"/>
                  <a:pt x="177420" y="81887"/>
                </a:cubicBezTo>
                <a:cubicBezTo>
                  <a:pt x="189019" y="93485"/>
                  <a:pt x="204716" y="100084"/>
                  <a:pt x="218364" y="109182"/>
                </a:cubicBezTo>
                <a:cubicBezTo>
                  <a:pt x="227462" y="136478"/>
                  <a:pt x="229699" y="167129"/>
                  <a:pt x="245659" y="191069"/>
                </a:cubicBezTo>
                <a:cubicBezTo>
                  <a:pt x="254758" y="204717"/>
                  <a:pt x="266293" y="217023"/>
                  <a:pt x="272955" y="232012"/>
                </a:cubicBezTo>
                <a:cubicBezTo>
                  <a:pt x="284640" y="258304"/>
                  <a:pt x="291152" y="286603"/>
                  <a:pt x="300250" y="313899"/>
                </a:cubicBezTo>
                <a:lnTo>
                  <a:pt x="313898" y="354842"/>
                </a:lnTo>
                <a:lnTo>
                  <a:pt x="327546" y="395785"/>
                </a:lnTo>
                <a:cubicBezTo>
                  <a:pt x="322997" y="454925"/>
                  <a:pt x="323149" y="514617"/>
                  <a:pt x="313898" y="573206"/>
                </a:cubicBezTo>
                <a:cubicBezTo>
                  <a:pt x="306942" y="617262"/>
                  <a:pt x="288011" y="661591"/>
                  <a:pt x="259307" y="696036"/>
                </a:cubicBezTo>
                <a:cubicBezTo>
                  <a:pt x="246951" y="710863"/>
                  <a:pt x="235236" y="727606"/>
                  <a:pt x="218364" y="736979"/>
                </a:cubicBezTo>
                <a:cubicBezTo>
                  <a:pt x="193213" y="750952"/>
                  <a:pt x="163773" y="755176"/>
                  <a:pt x="136477" y="764275"/>
                </a:cubicBezTo>
                <a:cubicBezTo>
                  <a:pt x="107308" y="773998"/>
                  <a:pt x="70938" y="787285"/>
                  <a:pt x="40943" y="791570"/>
                </a:cubicBezTo>
                <a:cubicBezTo>
                  <a:pt x="27432" y="793500"/>
                  <a:pt x="13648" y="791570"/>
                  <a:pt x="0" y="791570"/>
                </a:cubicBezTo>
              </a:path>
            </a:pathLst>
          </a:custGeom>
          <a:ln w="3492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78625" y="4419600"/>
            <a:ext cx="612775" cy="715963"/>
          </a:xfrm>
          <a:custGeom>
            <a:avLst/>
            <a:gdLst>
              <a:gd name="connsiteX0" fmla="*/ 320001 w 613397"/>
              <a:gd name="connsiteY0" fmla="*/ 46946 h 715686"/>
              <a:gd name="connsiteX1" fmla="*/ 238114 w 613397"/>
              <a:gd name="connsiteY1" fmla="*/ 74242 h 715686"/>
              <a:gd name="connsiteX2" fmla="*/ 183523 w 613397"/>
              <a:gd name="connsiteY2" fmla="*/ 128833 h 715686"/>
              <a:gd name="connsiteX3" fmla="*/ 115284 w 613397"/>
              <a:gd name="connsiteY3" fmla="*/ 251662 h 715686"/>
              <a:gd name="connsiteX4" fmla="*/ 87989 w 613397"/>
              <a:gd name="connsiteY4" fmla="*/ 292606 h 715686"/>
              <a:gd name="connsiteX5" fmla="*/ 47046 w 613397"/>
              <a:gd name="connsiteY5" fmla="*/ 388140 h 715686"/>
              <a:gd name="connsiteX6" fmla="*/ 19750 w 613397"/>
              <a:gd name="connsiteY6" fmla="*/ 497322 h 715686"/>
              <a:gd name="connsiteX7" fmla="*/ 6102 w 613397"/>
              <a:gd name="connsiteY7" fmla="*/ 538265 h 715686"/>
              <a:gd name="connsiteX8" fmla="*/ 19750 w 613397"/>
              <a:gd name="connsiteY8" fmla="*/ 633800 h 715686"/>
              <a:gd name="connsiteX9" fmla="*/ 101637 w 613397"/>
              <a:gd name="connsiteY9" fmla="*/ 661095 h 715686"/>
              <a:gd name="connsiteX10" fmla="*/ 142580 w 613397"/>
              <a:gd name="connsiteY10" fmla="*/ 688391 h 715686"/>
              <a:gd name="connsiteX11" fmla="*/ 238114 w 613397"/>
              <a:gd name="connsiteY11" fmla="*/ 715686 h 715686"/>
              <a:gd name="connsiteX12" fmla="*/ 388240 w 613397"/>
              <a:gd name="connsiteY12" fmla="*/ 688391 h 715686"/>
              <a:gd name="connsiteX13" fmla="*/ 470126 w 613397"/>
              <a:gd name="connsiteY13" fmla="*/ 633800 h 715686"/>
              <a:gd name="connsiteX14" fmla="*/ 497422 w 613397"/>
              <a:gd name="connsiteY14" fmla="*/ 592856 h 715686"/>
              <a:gd name="connsiteX15" fmla="*/ 538365 w 613397"/>
              <a:gd name="connsiteY15" fmla="*/ 551913 h 715686"/>
              <a:gd name="connsiteX16" fmla="*/ 552013 w 613397"/>
              <a:gd name="connsiteY16" fmla="*/ 510970 h 715686"/>
              <a:gd name="connsiteX17" fmla="*/ 579308 w 613397"/>
              <a:gd name="connsiteY17" fmla="*/ 470027 h 715686"/>
              <a:gd name="connsiteX18" fmla="*/ 606604 w 613397"/>
              <a:gd name="connsiteY18" fmla="*/ 388140 h 715686"/>
              <a:gd name="connsiteX19" fmla="*/ 579308 w 613397"/>
              <a:gd name="connsiteY19" fmla="*/ 128833 h 715686"/>
              <a:gd name="connsiteX20" fmla="*/ 552013 w 613397"/>
              <a:gd name="connsiteY20" fmla="*/ 87889 h 715686"/>
              <a:gd name="connsiteX21" fmla="*/ 511069 w 613397"/>
              <a:gd name="connsiteY21" fmla="*/ 74242 h 715686"/>
              <a:gd name="connsiteX22" fmla="*/ 470126 w 613397"/>
              <a:gd name="connsiteY22" fmla="*/ 46946 h 715686"/>
              <a:gd name="connsiteX23" fmla="*/ 429183 w 613397"/>
              <a:gd name="connsiteY23" fmla="*/ 6003 h 715686"/>
              <a:gd name="connsiteX24" fmla="*/ 347296 w 613397"/>
              <a:gd name="connsiteY24" fmla="*/ 19651 h 715686"/>
              <a:gd name="connsiteX25" fmla="*/ 320001 w 613397"/>
              <a:gd name="connsiteY25" fmla="*/ 46946 h 71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3397" h="715686">
                <a:moveTo>
                  <a:pt x="320001" y="46946"/>
                </a:moveTo>
                <a:cubicBezTo>
                  <a:pt x="292705" y="56045"/>
                  <a:pt x="247213" y="46946"/>
                  <a:pt x="238114" y="74242"/>
                </a:cubicBezTo>
                <a:cubicBezTo>
                  <a:pt x="219917" y="128833"/>
                  <a:pt x="238114" y="110636"/>
                  <a:pt x="183523" y="128833"/>
                </a:cubicBezTo>
                <a:cubicBezTo>
                  <a:pt x="159501" y="200899"/>
                  <a:pt x="177856" y="157804"/>
                  <a:pt x="115284" y="251662"/>
                </a:cubicBezTo>
                <a:cubicBezTo>
                  <a:pt x="106185" y="265310"/>
                  <a:pt x="93176" y="277045"/>
                  <a:pt x="87989" y="292606"/>
                </a:cubicBezTo>
                <a:cubicBezTo>
                  <a:pt x="55982" y="388625"/>
                  <a:pt x="97639" y="270088"/>
                  <a:pt x="47046" y="388140"/>
                </a:cubicBezTo>
                <a:cubicBezTo>
                  <a:pt x="28327" y="431819"/>
                  <a:pt x="32568" y="446050"/>
                  <a:pt x="19750" y="497322"/>
                </a:cubicBezTo>
                <a:cubicBezTo>
                  <a:pt x="16261" y="511278"/>
                  <a:pt x="10651" y="524617"/>
                  <a:pt x="6102" y="538265"/>
                </a:cubicBezTo>
                <a:cubicBezTo>
                  <a:pt x="10651" y="570110"/>
                  <a:pt x="0" y="608408"/>
                  <a:pt x="19750" y="633800"/>
                </a:cubicBezTo>
                <a:cubicBezTo>
                  <a:pt x="37414" y="656511"/>
                  <a:pt x="101637" y="661095"/>
                  <a:pt x="101637" y="661095"/>
                </a:cubicBezTo>
                <a:cubicBezTo>
                  <a:pt x="115285" y="670194"/>
                  <a:pt x="127909" y="681055"/>
                  <a:pt x="142580" y="688391"/>
                </a:cubicBezTo>
                <a:cubicBezTo>
                  <a:pt x="162162" y="698182"/>
                  <a:pt x="220619" y="711312"/>
                  <a:pt x="238114" y="715686"/>
                </a:cubicBezTo>
                <a:cubicBezTo>
                  <a:pt x="261911" y="712712"/>
                  <a:pt x="351592" y="708751"/>
                  <a:pt x="388240" y="688391"/>
                </a:cubicBezTo>
                <a:cubicBezTo>
                  <a:pt x="416917" y="672459"/>
                  <a:pt x="470126" y="633800"/>
                  <a:pt x="470126" y="633800"/>
                </a:cubicBezTo>
                <a:cubicBezTo>
                  <a:pt x="479225" y="620152"/>
                  <a:pt x="486921" y="605457"/>
                  <a:pt x="497422" y="592856"/>
                </a:cubicBezTo>
                <a:cubicBezTo>
                  <a:pt x="509778" y="578029"/>
                  <a:pt x="527659" y="567972"/>
                  <a:pt x="538365" y="551913"/>
                </a:cubicBezTo>
                <a:cubicBezTo>
                  <a:pt x="546345" y="539943"/>
                  <a:pt x="545579" y="523837"/>
                  <a:pt x="552013" y="510970"/>
                </a:cubicBezTo>
                <a:cubicBezTo>
                  <a:pt x="559348" y="496299"/>
                  <a:pt x="572646" y="485016"/>
                  <a:pt x="579308" y="470027"/>
                </a:cubicBezTo>
                <a:cubicBezTo>
                  <a:pt x="590993" y="443735"/>
                  <a:pt x="606604" y="388140"/>
                  <a:pt x="606604" y="388140"/>
                </a:cubicBezTo>
                <a:cubicBezTo>
                  <a:pt x="605351" y="368093"/>
                  <a:pt x="613397" y="197012"/>
                  <a:pt x="579308" y="128833"/>
                </a:cubicBezTo>
                <a:cubicBezTo>
                  <a:pt x="571973" y="114162"/>
                  <a:pt x="564821" y="98136"/>
                  <a:pt x="552013" y="87889"/>
                </a:cubicBezTo>
                <a:cubicBezTo>
                  <a:pt x="540779" y="78902"/>
                  <a:pt x="524717" y="78791"/>
                  <a:pt x="511069" y="74242"/>
                </a:cubicBezTo>
                <a:cubicBezTo>
                  <a:pt x="497421" y="65143"/>
                  <a:pt x="482727" y="57447"/>
                  <a:pt x="470126" y="46946"/>
                </a:cubicBezTo>
                <a:cubicBezTo>
                  <a:pt x="455299" y="34590"/>
                  <a:pt x="448024" y="10190"/>
                  <a:pt x="429183" y="6003"/>
                </a:cubicBezTo>
                <a:cubicBezTo>
                  <a:pt x="402170" y="0"/>
                  <a:pt x="374592" y="15102"/>
                  <a:pt x="347296" y="19651"/>
                </a:cubicBezTo>
                <a:lnTo>
                  <a:pt x="320001" y="4694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3716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95600" y="5105400"/>
            <a:ext cx="9017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48" t="1236" r="21548" b="1607"/>
          <a:stretch>
            <a:fillRect/>
          </a:stretch>
        </p:blipFill>
        <p:spPr bwMode="auto">
          <a:xfrm>
            <a:off x="1371600" y="458788"/>
            <a:ext cx="6467475" cy="61737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5604" name="Text Box 17"/>
          <p:cNvSpPr txBox="1">
            <a:spLocks noChangeArrowheads="1"/>
          </p:cNvSpPr>
          <p:nvPr/>
        </p:nvSpPr>
        <p:spPr bwMode="auto">
          <a:xfrm>
            <a:off x="914400" y="5181600"/>
            <a:ext cx="57562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Diaphragm</a:t>
            </a:r>
          </a:p>
        </p:txBody>
      </p:sp>
      <p:sp>
        <p:nvSpPr>
          <p:cNvPr id="30725" name="Freeform 18"/>
          <p:cNvSpPr>
            <a:spLocks/>
          </p:cNvSpPr>
          <p:nvPr/>
        </p:nvSpPr>
        <p:spPr bwMode="auto">
          <a:xfrm>
            <a:off x="2514600" y="4559300"/>
            <a:ext cx="1676400" cy="774700"/>
          </a:xfrm>
          <a:custGeom>
            <a:avLst/>
            <a:gdLst>
              <a:gd name="T0" fmla="*/ 0 w 1056"/>
              <a:gd name="T1" fmla="*/ 2147483647 h 488"/>
              <a:gd name="T2" fmla="*/ 2147483647 w 1056"/>
              <a:gd name="T3" fmla="*/ 2147483647 h 488"/>
              <a:gd name="T4" fmla="*/ 2147483647 w 1056"/>
              <a:gd name="T5" fmla="*/ 2147483647 h 488"/>
              <a:gd name="T6" fmla="*/ 2147483647 w 1056"/>
              <a:gd name="T7" fmla="*/ 2147483647 h 488"/>
              <a:gd name="T8" fmla="*/ 2147483647 w 1056"/>
              <a:gd name="T9" fmla="*/ 2147483647 h 488"/>
              <a:gd name="T10" fmla="*/ 2147483647 w 1056"/>
              <a:gd name="T11" fmla="*/ 2147483647 h 488"/>
              <a:gd name="T12" fmla="*/ 2147483647 w 1056"/>
              <a:gd name="T13" fmla="*/ 2147483647 h 488"/>
              <a:gd name="T14" fmla="*/ 2147483647 w 1056"/>
              <a:gd name="T15" fmla="*/ 2147483647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6"/>
              <a:gd name="T25" fmla="*/ 0 h 488"/>
              <a:gd name="T26" fmla="*/ 1056 w 1056"/>
              <a:gd name="T27" fmla="*/ 488 h 4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6" h="488">
                <a:moveTo>
                  <a:pt x="0" y="488"/>
                </a:moveTo>
                <a:cubicBezTo>
                  <a:pt x="8" y="440"/>
                  <a:pt x="16" y="392"/>
                  <a:pt x="48" y="344"/>
                </a:cubicBezTo>
                <a:cubicBezTo>
                  <a:pt x="80" y="296"/>
                  <a:pt x="152" y="240"/>
                  <a:pt x="192" y="200"/>
                </a:cubicBezTo>
                <a:cubicBezTo>
                  <a:pt x="232" y="160"/>
                  <a:pt x="248" y="128"/>
                  <a:pt x="288" y="104"/>
                </a:cubicBezTo>
                <a:cubicBezTo>
                  <a:pt x="328" y="80"/>
                  <a:pt x="368" y="72"/>
                  <a:pt x="432" y="56"/>
                </a:cubicBezTo>
                <a:cubicBezTo>
                  <a:pt x="496" y="40"/>
                  <a:pt x="592" y="16"/>
                  <a:pt x="672" y="8"/>
                </a:cubicBezTo>
                <a:cubicBezTo>
                  <a:pt x="752" y="0"/>
                  <a:pt x="848" y="8"/>
                  <a:pt x="912" y="8"/>
                </a:cubicBezTo>
                <a:cubicBezTo>
                  <a:pt x="976" y="8"/>
                  <a:pt x="1016" y="8"/>
                  <a:pt x="1056" y="8"/>
                </a:cubicBezTo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Freeform 19"/>
          <p:cNvSpPr>
            <a:spLocks/>
          </p:cNvSpPr>
          <p:nvPr/>
        </p:nvSpPr>
        <p:spPr bwMode="auto">
          <a:xfrm>
            <a:off x="5029200" y="4648200"/>
            <a:ext cx="1600200" cy="685800"/>
          </a:xfrm>
          <a:custGeom>
            <a:avLst/>
            <a:gdLst>
              <a:gd name="T0" fmla="*/ 2147483647 w 1008"/>
              <a:gd name="T1" fmla="*/ 2147483647 h 432"/>
              <a:gd name="T2" fmla="*/ 2147483647 w 1008"/>
              <a:gd name="T3" fmla="*/ 2147483647 h 432"/>
              <a:gd name="T4" fmla="*/ 2147483647 w 1008"/>
              <a:gd name="T5" fmla="*/ 2147483647 h 432"/>
              <a:gd name="T6" fmla="*/ 2147483647 w 1008"/>
              <a:gd name="T7" fmla="*/ 2147483647 h 432"/>
              <a:gd name="T8" fmla="*/ 2147483647 w 1008"/>
              <a:gd name="T9" fmla="*/ 0 h 432"/>
              <a:gd name="T10" fmla="*/ 2147483647 w 1008"/>
              <a:gd name="T11" fmla="*/ 2147483647 h 432"/>
              <a:gd name="T12" fmla="*/ 0 w 1008"/>
              <a:gd name="T13" fmla="*/ 2147483647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8"/>
              <a:gd name="T22" fmla="*/ 0 h 432"/>
              <a:gd name="T23" fmla="*/ 1008 w 1008"/>
              <a:gd name="T24" fmla="*/ 432 h 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8" h="432">
                <a:moveTo>
                  <a:pt x="1008" y="432"/>
                </a:moveTo>
                <a:cubicBezTo>
                  <a:pt x="976" y="384"/>
                  <a:pt x="944" y="336"/>
                  <a:pt x="912" y="288"/>
                </a:cubicBezTo>
                <a:cubicBezTo>
                  <a:pt x="880" y="240"/>
                  <a:pt x="856" y="184"/>
                  <a:pt x="816" y="144"/>
                </a:cubicBezTo>
                <a:cubicBezTo>
                  <a:pt x="776" y="104"/>
                  <a:pt x="728" y="72"/>
                  <a:pt x="672" y="48"/>
                </a:cubicBezTo>
                <a:cubicBezTo>
                  <a:pt x="616" y="24"/>
                  <a:pt x="568" y="0"/>
                  <a:pt x="480" y="0"/>
                </a:cubicBezTo>
                <a:cubicBezTo>
                  <a:pt x="392" y="0"/>
                  <a:pt x="224" y="40"/>
                  <a:pt x="144" y="48"/>
                </a:cubicBezTo>
                <a:cubicBezTo>
                  <a:pt x="64" y="56"/>
                  <a:pt x="32" y="52"/>
                  <a:pt x="0" y="48"/>
                </a:cubicBezTo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ullous lung disease_1259724"/>
          <p:cNvPicPr>
            <a:picLocks noChangeAspect="1" noChangeArrowheads="1"/>
          </p:cNvPicPr>
          <p:nvPr/>
        </p:nvPicPr>
        <p:blipFill>
          <a:blip r:embed="rId3" cstate="print"/>
          <a:srcRect l="7250" t="26800" r="8411" b="3645"/>
          <a:stretch>
            <a:fillRect/>
          </a:stretch>
        </p:blipFill>
        <p:spPr bwMode="auto">
          <a:xfrm>
            <a:off x="228599" y="1447800"/>
            <a:ext cx="470262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Bullous lung disease_lateral_1259724"/>
          <p:cNvPicPr>
            <a:picLocks noChangeAspect="1" noChangeArrowheads="1"/>
          </p:cNvPicPr>
          <p:nvPr/>
        </p:nvPicPr>
        <p:blipFill>
          <a:blip r:embed="rId4" cstate="print"/>
          <a:srcRect l="19907" t="25246" r="22801" b="11694"/>
          <a:stretch>
            <a:fillRect/>
          </a:stretch>
        </p:blipFill>
        <p:spPr bwMode="auto">
          <a:xfrm>
            <a:off x="5029199" y="1524000"/>
            <a:ext cx="39657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65125" y="152400"/>
            <a:ext cx="877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Chronic Obstructive Pulmonary Disease (COPD)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33400" y="4876800"/>
            <a:ext cx="1295400" cy="228600"/>
          </a:xfrm>
          <a:prstGeom prst="line">
            <a:avLst/>
          </a:prstGeom>
          <a:ln w="28575">
            <a:solidFill>
              <a:srgbClr val="0ED8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4200" y="4953000"/>
            <a:ext cx="1219200" cy="306388"/>
          </a:xfrm>
          <a:prstGeom prst="line">
            <a:avLst/>
          </a:prstGeom>
          <a:ln w="28575">
            <a:solidFill>
              <a:srgbClr val="0ED8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62600" y="5105400"/>
            <a:ext cx="1828800" cy="45720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3716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895600" y="5105400"/>
            <a:ext cx="81915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3795" name="Picture 3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8252" t="22796" r="27498" b="16047"/>
          <a:stretch>
            <a:fillRect/>
          </a:stretch>
        </p:blipFill>
        <p:spPr bwMode="auto">
          <a:xfrm>
            <a:off x="1143000" y="152400"/>
            <a:ext cx="6606989" cy="5105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2133600" y="5181600"/>
            <a:ext cx="49387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Effusions</a:t>
            </a:r>
          </a:p>
        </p:txBody>
      </p:sp>
      <p:sp>
        <p:nvSpPr>
          <p:cNvPr id="33797" name="Freeform 7"/>
          <p:cNvSpPr>
            <a:spLocks/>
          </p:cNvSpPr>
          <p:nvPr/>
        </p:nvSpPr>
        <p:spPr bwMode="auto">
          <a:xfrm>
            <a:off x="1600200" y="3276600"/>
            <a:ext cx="914400" cy="1562100"/>
          </a:xfrm>
          <a:custGeom>
            <a:avLst/>
            <a:gdLst>
              <a:gd name="T0" fmla="*/ 2147483647 w 576"/>
              <a:gd name="T1" fmla="*/ 0 h 984"/>
              <a:gd name="T2" fmla="*/ 0 w 576"/>
              <a:gd name="T3" fmla="*/ 2147483647 h 984"/>
              <a:gd name="T4" fmla="*/ 2147483647 w 576"/>
              <a:gd name="T5" fmla="*/ 2147483647 h 984"/>
              <a:gd name="T6" fmla="*/ 2147483647 w 576"/>
              <a:gd name="T7" fmla="*/ 2147483647 h 984"/>
              <a:gd name="T8" fmla="*/ 2147483647 w 576"/>
              <a:gd name="T9" fmla="*/ 2147483647 h 984"/>
              <a:gd name="T10" fmla="*/ 2147483647 w 576"/>
              <a:gd name="T11" fmla="*/ 2147483647 h 984"/>
              <a:gd name="T12" fmla="*/ 2147483647 w 576"/>
              <a:gd name="T13" fmla="*/ 2147483647 h 9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984"/>
              <a:gd name="T23" fmla="*/ 576 w 576"/>
              <a:gd name="T24" fmla="*/ 984 h 9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984">
                <a:moveTo>
                  <a:pt x="48" y="0"/>
                </a:moveTo>
                <a:cubicBezTo>
                  <a:pt x="24" y="280"/>
                  <a:pt x="0" y="560"/>
                  <a:pt x="0" y="720"/>
                </a:cubicBezTo>
                <a:cubicBezTo>
                  <a:pt x="0" y="880"/>
                  <a:pt x="32" y="936"/>
                  <a:pt x="48" y="960"/>
                </a:cubicBezTo>
                <a:cubicBezTo>
                  <a:pt x="64" y="984"/>
                  <a:pt x="72" y="896"/>
                  <a:pt x="96" y="864"/>
                </a:cubicBezTo>
                <a:cubicBezTo>
                  <a:pt x="120" y="832"/>
                  <a:pt x="144" y="816"/>
                  <a:pt x="192" y="768"/>
                </a:cubicBezTo>
                <a:cubicBezTo>
                  <a:pt x="240" y="720"/>
                  <a:pt x="320" y="616"/>
                  <a:pt x="384" y="576"/>
                </a:cubicBezTo>
                <a:cubicBezTo>
                  <a:pt x="448" y="536"/>
                  <a:pt x="512" y="532"/>
                  <a:pt x="576" y="528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8" name="Freeform 9"/>
          <p:cNvSpPr>
            <a:spLocks/>
          </p:cNvSpPr>
          <p:nvPr/>
        </p:nvSpPr>
        <p:spPr bwMode="auto">
          <a:xfrm>
            <a:off x="6477000" y="3505200"/>
            <a:ext cx="685800" cy="1295400"/>
          </a:xfrm>
          <a:custGeom>
            <a:avLst/>
            <a:gdLst>
              <a:gd name="T0" fmla="*/ 2147483647 w 440"/>
              <a:gd name="T1" fmla="*/ 0 h 720"/>
              <a:gd name="T2" fmla="*/ 2147483647 w 440"/>
              <a:gd name="T3" fmla="*/ 2147483647 h 720"/>
              <a:gd name="T4" fmla="*/ 2147483647 w 440"/>
              <a:gd name="T5" fmla="*/ 2147483647 h 720"/>
              <a:gd name="T6" fmla="*/ 2147483647 w 440"/>
              <a:gd name="T7" fmla="*/ 2147483647 h 720"/>
              <a:gd name="T8" fmla="*/ 2147483647 w 440"/>
              <a:gd name="T9" fmla="*/ 2147483647 h 720"/>
              <a:gd name="T10" fmla="*/ 0 w 440"/>
              <a:gd name="T11" fmla="*/ 2147483647 h 7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0"/>
              <a:gd name="T19" fmla="*/ 0 h 720"/>
              <a:gd name="T20" fmla="*/ 440 w 440"/>
              <a:gd name="T21" fmla="*/ 720 h 7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0" h="720">
                <a:moveTo>
                  <a:pt x="432" y="0"/>
                </a:moveTo>
                <a:cubicBezTo>
                  <a:pt x="436" y="204"/>
                  <a:pt x="440" y="408"/>
                  <a:pt x="432" y="528"/>
                </a:cubicBezTo>
                <a:cubicBezTo>
                  <a:pt x="424" y="648"/>
                  <a:pt x="408" y="720"/>
                  <a:pt x="384" y="720"/>
                </a:cubicBezTo>
                <a:cubicBezTo>
                  <a:pt x="360" y="720"/>
                  <a:pt x="328" y="584"/>
                  <a:pt x="288" y="528"/>
                </a:cubicBezTo>
                <a:cubicBezTo>
                  <a:pt x="248" y="472"/>
                  <a:pt x="192" y="416"/>
                  <a:pt x="144" y="384"/>
                </a:cubicBezTo>
                <a:cubicBezTo>
                  <a:pt x="96" y="352"/>
                  <a:pt x="24" y="344"/>
                  <a:pt x="0" y="336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212725" y="420688"/>
            <a:ext cx="87788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Bilateral Pleural Effusions</a:t>
            </a:r>
          </a:p>
        </p:txBody>
      </p:sp>
      <p:pic>
        <p:nvPicPr>
          <p:cNvPr id="34819" name="Picture 2" descr="C:\Users\Svati Singla Long\Documents\Radiology Teaching Cases\Thoracic Imaging Cases\Examples of Pleural Effusions\Bilateral Pleural Effusions_AP.jpg"/>
          <p:cNvPicPr>
            <a:picLocks noChangeAspect="1" noChangeArrowheads="1"/>
          </p:cNvPicPr>
          <p:nvPr/>
        </p:nvPicPr>
        <p:blipFill>
          <a:blip r:embed="rId3" cstate="print"/>
          <a:srcRect l="27612" t="4142" r="29627" b="32432"/>
          <a:stretch>
            <a:fillRect/>
          </a:stretch>
        </p:blipFill>
        <p:spPr bwMode="auto">
          <a:xfrm>
            <a:off x="838200" y="1219200"/>
            <a:ext cx="6553200" cy="531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1143000" y="4724400"/>
            <a:ext cx="439737" cy="449263"/>
          </a:xfrm>
          <a:custGeom>
            <a:avLst/>
            <a:gdLst>
              <a:gd name="connsiteX0" fmla="*/ 56937 w 439074"/>
              <a:gd name="connsiteY0" fmla="*/ 0 h 450376"/>
              <a:gd name="connsiteX1" fmla="*/ 43289 w 439074"/>
              <a:gd name="connsiteY1" fmla="*/ 191069 h 450376"/>
              <a:gd name="connsiteX2" fmla="*/ 43289 w 439074"/>
              <a:gd name="connsiteY2" fmla="*/ 409433 h 450376"/>
              <a:gd name="connsiteX3" fmla="*/ 125176 w 439074"/>
              <a:gd name="connsiteY3" fmla="*/ 450376 h 450376"/>
              <a:gd name="connsiteX4" fmla="*/ 329892 w 439074"/>
              <a:gd name="connsiteY4" fmla="*/ 436728 h 450376"/>
              <a:gd name="connsiteX5" fmla="*/ 370835 w 439074"/>
              <a:gd name="connsiteY5" fmla="*/ 423081 h 450376"/>
              <a:gd name="connsiteX6" fmla="*/ 439074 w 439074"/>
              <a:gd name="connsiteY6" fmla="*/ 423081 h 45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074" h="450376">
                <a:moveTo>
                  <a:pt x="56937" y="0"/>
                </a:moveTo>
                <a:cubicBezTo>
                  <a:pt x="52388" y="63690"/>
                  <a:pt x="49973" y="127568"/>
                  <a:pt x="43289" y="191069"/>
                </a:cubicBezTo>
                <a:cubicBezTo>
                  <a:pt x="32500" y="293560"/>
                  <a:pt x="0" y="268742"/>
                  <a:pt x="43289" y="409433"/>
                </a:cubicBezTo>
                <a:cubicBezTo>
                  <a:pt x="49336" y="429086"/>
                  <a:pt x="109777" y="445243"/>
                  <a:pt x="125176" y="450376"/>
                </a:cubicBezTo>
                <a:cubicBezTo>
                  <a:pt x="193415" y="445827"/>
                  <a:pt x="261920" y="444280"/>
                  <a:pt x="329892" y="436728"/>
                </a:cubicBezTo>
                <a:cubicBezTo>
                  <a:pt x="344190" y="435139"/>
                  <a:pt x="356560" y="424865"/>
                  <a:pt x="370835" y="423081"/>
                </a:cubicBezTo>
                <a:cubicBezTo>
                  <a:pt x="393406" y="420260"/>
                  <a:pt x="416328" y="423081"/>
                  <a:pt x="439074" y="423081"/>
                </a:cubicBezTo>
              </a:path>
            </a:pathLst>
          </a:cu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400800" y="5334000"/>
            <a:ext cx="477837" cy="403225"/>
          </a:xfrm>
          <a:custGeom>
            <a:avLst/>
            <a:gdLst>
              <a:gd name="connsiteX0" fmla="*/ 477672 w 477672"/>
              <a:gd name="connsiteY0" fmla="*/ 0 h 404094"/>
              <a:gd name="connsiteX1" fmla="*/ 464024 w 477672"/>
              <a:gd name="connsiteY1" fmla="*/ 150125 h 404094"/>
              <a:gd name="connsiteX2" fmla="*/ 450377 w 477672"/>
              <a:gd name="connsiteY2" fmla="*/ 191069 h 404094"/>
              <a:gd name="connsiteX3" fmla="*/ 436729 w 477672"/>
              <a:gd name="connsiteY3" fmla="*/ 245660 h 404094"/>
              <a:gd name="connsiteX4" fmla="*/ 423081 w 477672"/>
              <a:gd name="connsiteY4" fmla="*/ 286603 h 404094"/>
              <a:gd name="connsiteX5" fmla="*/ 409433 w 477672"/>
              <a:gd name="connsiteY5" fmla="*/ 341194 h 404094"/>
              <a:gd name="connsiteX6" fmla="*/ 395786 w 477672"/>
              <a:gd name="connsiteY6" fmla="*/ 382137 h 404094"/>
              <a:gd name="connsiteX7" fmla="*/ 341194 w 477672"/>
              <a:gd name="connsiteY7" fmla="*/ 395785 h 404094"/>
              <a:gd name="connsiteX8" fmla="*/ 177421 w 477672"/>
              <a:gd name="connsiteY8" fmla="*/ 382137 h 404094"/>
              <a:gd name="connsiteX9" fmla="*/ 122830 w 477672"/>
              <a:gd name="connsiteY9" fmla="*/ 300251 h 404094"/>
              <a:gd name="connsiteX10" fmla="*/ 54592 w 477672"/>
              <a:gd name="connsiteY10" fmla="*/ 245660 h 404094"/>
              <a:gd name="connsiteX11" fmla="*/ 0 w 477672"/>
              <a:gd name="connsiteY11" fmla="*/ 245660 h 40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672" h="404094">
                <a:moveTo>
                  <a:pt x="477672" y="0"/>
                </a:moveTo>
                <a:cubicBezTo>
                  <a:pt x="473123" y="50042"/>
                  <a:pt x="471130" y="100382"/>
                  <a:pt x="464024" y="150125"/>
                </a:cubicBezTo>
                <a:cubicBezTo>
                  <a:pt x="461990" y="164367"/>
                  <a:pt x="454329" y="177236"/>
                  <a:pt x="450377" y="191069"/>
                </a:cubicBezTo>
                <a:cubicBezTo>
                  <a:pt x="445224" y="209104"/>
                  <a:pt x="441882" y="227625"/>
                  <a:pt x="436729" y="245660"/>
                </a:cubicBezTo>
                <a:cubicBezTo>
                  <a:pt x="432777" y="259492"/>
                  <a:pt x="427033" y="272771"/>
                  <a:pt x="423081" y="286603"/>
                </a:cubicBezTo>
                <a:cubicBezTo>
                  <a:pt x="417928" y="304638"/>
                  <a:pt x="414586" y="323159"/>
                  <a:pt x="409433" y="341194"/>
                </a:cubicBezTo>
                <a:cubicBezTo>
                  <a:pt x="405481" y="355026"/>
                  <a:pt x="407019" y="373150"/>
                  <a:pt x="395786" y="382137"/>
                </a:cubicBezTo>
                <a:cubicBezTo>
                  <a:pt x="381139" y="393855"/>
                  <a:pt x="359391" y="391236"/>
                  <a:pt x="341194" y="395785"/>
                </a:cubicBezTo>
                <a:cubicBezTo>
                  <a:pt x="286603" y="391236"/>
                  <a:pt x="227608" y="404094"/>
                  <a:pt x="177421" y="382137"/>
                </a:cubicBezTo>
                <a:cubicBezTo>
                  <a:pt x="147366" y="368988"/>
                  <a:pt x="141027" y="327546"/>
                  <a:pt x="122830" y="300251"/>
                </a:cubicBezTo>
                <a:cubicBezTo>
                  <a:pt x="96596" y="260900"/>
                  <a:pt x="103167" y="252599"/>
                  <a:pt x="54592" y="245660"/>
                </a:cubicBezTo>
                <a:cubicBezTo>
                  <a:pt x="36578" y="243087"/>
                  <a:pt x="18197" y="245660"/>
                  <a:pt x="0" y="245660"/>
                </a:cubicBezTo>
              </a:path>
            </a:pathLst>
          </a:cu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0" grpId="0"/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8884" t="3598" r="28884" b="16042"/>
          <a:stretch>
            <a:fillRect/>
          </a:stretch>
        </p:blipFill>
        <p:spPr bwMode="auto">
          <a:xfrm>
            <a:off x="1143000" y="228600"/>
            <a:ext cx="6019800" cy="640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590800" y="5181600"/>
            <a:ext cx="8366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gittalChes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572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48" t="1236" r="21548" b="1607"/>
          <a:stretch>
            <a:fillRect/>
          </a:stretch>
        </p:blipFill>
        <p:spPr bwMode="auto">
          <a:xfrm>
            <a:off x="1371600" y="458788"/>
            <a:ext cx="6467475" cy="61737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36868" name="Freeform 4"/>
          <p:cNvSpPr>
            <a:spLocks/>
          </p:cNvSpPr>
          <p:nvPr/>
        </p:nvSpPr>
        <p:spPr bwMode="auto">
          <a:xfrm>
            <a:off x="4876800" y="965200"/>
            <a:ext cx="1917700" cy="4381500"/>
          </a:xfrm>
          <a:custGeom>
            <a:avLst/>
            <a:gdLst>
              <a:gd name="T0" fmla="*/ 0 w 1208"/>
              <a:gd name="T1" fmla="*/ 2147483647 h 2760"/>
              <a:gd name="T2" fmla="*/ 2147483647 w 1208"/>
              <a:gd name="T3" fmla="*/ 2147483647 h 2760"/>
              <a:gd name="T4" fmla="*/ 2147483647 w 1208"/>
              <a:gd name="T5" fmla="*/ 2147483647 h 2760"/>
              <a:gd name="T6" fmla="*/ 2147483647 w 1208"/>
              <a:gd name="T7" fmla="*/ 2147483647 h 2760"/>
              <a:gd name="T8" fmla="*/ 2147483647 w 1208"/>
              <a:gd name="T9" fmla="*/ 2147483647 h 2760"/>
              <a:gd name="T10" fmla="*/ 2147483647 w 1208"/>
              <a:gd name="T11" fmla="*/ 2147483647 h 2760"/>
              <a:gd name="T12" fmla="*/ 2147483647 w 1208"/>
              <a:gd name="T13" fmla="*/ 2147483647 h 2760"/>
              <a:gd name="T14" fmla="*/ 2147483647 w 1208"/>
              <a:gd name="T15" fmla="*/ 2147483647 h 2760"/>
              <a:gd name="T16" fmla="*/ 2147483647 w 1208"/>
              <a:gd name="T17" fmla="*/ 2147483647 h 2760"/>
              <a:gd name="T18" fmla="*/ 2147483647 w 1208"/>
              <a:gd name="T19" fmla="*/ 2147483647 h 2760"/>
              <a:gd name="T20" fmla="*/ 2147483647 w 1208"/>
              <a:gd name="T21" fmla="*/ 2147483647 h 2760"/>
              <a:gd name="T22" fmla="*/ 2147483647 w 1208"/>
              <a:gd name="T23" fmla="*/ 2147483647 h 2760"/>
              <a:gd name="T24" fmla="*/ 2147483647 w 1208"/>
              <a:gd name="T25" fmla="*/ 2147483647 h 2760"/>
              <a:gd name="T26" fmla="*/ 2147483647 w 1208"/>
              <a:gd name="T27" fmla="*/ 2147483647 h 2760"/>
              <a:gd name="T28" fmla="*/ 2147483647 w 1208"/>
              <a:gd name="T29" fmla="*/ 2147483647 h 2760"/>
              <a:gd name="T30" fmla="*/ 2147483647 w 1208"/>
              <a:gd name="T31" fmla="*/ 2147483647 h 2760"/>
              <a:gd name="T32" fmla="*/ 2147483647 w 1208"/>
              <a:gd name="T33" fmla="*/ 2147483647 h 2760"/>
              <a:gd name="T34" fmla="*/ 2147483647 w 1208"/>
              <a:gd name="T35" fmla="*/ 2147483647 h 2760"/>
              <a:gd name="T36" fmla="*/ 2147483647 w 1208"/>
              <a:gd name="T37" fmla="*/ 2147483647 h 2760"/>
              <a:gd name="T38" fmla="*/ 2147483647 w 1208"/>
              <a:gd name="T39" fmla="*/ 2147483647 h 2760"/>
              <a:gd name="T40" fmla="*/ 2147483647 w 1208"/>
              <a:gd name="T41" fmla="*/ 2147483647 h 2760"/>
              <a:gd name="T42" fmla="*/ 2147483647 w 1208"/>
              <a:gd name="T43" fmla="*/ 2147483647 h 2760"/>
              <a:gd name="T44" fmla="*/ 2147483647 w 1208"/>
              <a:gd name="T45" fmla="*/ 2147483647 h 2760"/>
              <a:gd name="T46" fmla="*/ 2147483647 w 1208"/>
              <a:gd name="T47" fmla="*/ 2147483647 h 2760"/>
              <a:gd name="T48" fmla="*/ 2147483647 w 1208"/>
              <a:gd name="T49" fmla="*/ 2147483647 h 27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8"/>
              <a:gd name="T76" fmla="*/ 0 h 2760"/>
              <a:gd name="T77" fmla="*/ 1208 w 1208"/>
              <a:gd name="T78" fmla="*/ 2760 h 276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8" h="2760">
                <a:moveTo>
                  <a:pt x="0" y="16"/>
                </a:moveTo>
                <a:cubicBezTo>
                  <a:pt x="20" y="944"/>
                  <a:pt x="40" y="1872"/>
                  <a:pt x="48" y="2272"/>
                </a:cubicBezTo>
                <a:cubicBezTo>
                  <a:pt x="56" y="2672"/>
                  <a:pt x="32" y="2400"/>
                  <a:pt x="48" y="2416"/>
                </a:cubicBezTo>
                <a:cubicBezTo>
                  <a:pt x="64" y="2432"/>
                  <a:pt x="96" y="2384"/>
                  <a:pt x="144" y="2368"/>
                </a:cubicBezTo>
                <a:cubicBezTo>
                  <a:pt x="192" y="2352"/>
                  <a:pt x="280" y="2328"/>
                  <a:pt x="336" y="2320"/>
                </a:cubicBezTo>
                <a:cubicBezTo>
                  <a:pt x="392" y="2312"/>
                  <a:pt x="432" y="2320"/>
                  <a:pt x="480" y="2320"/>
                </a:cubicBezTo>
                <a:cubicBezTo>
                  <a:pt x="528" y="2320"/>
                  <a:pt x="568" y="2304"/>
                  <a:pt x="624" y="2320"/>
                </a:cubicBezTo>
                <a:cubicBezTo>
                  <a:pt x="680" y="2336"/>
                  <a:pt x="760" y="2384"/>
                  <a:pt x="816" y="2416"/>
                </a:cubicBezTo>
                <a:cubicBezTo>
                  <a:pt x="872" y="2448"/>
                  <a:pt x="920" y="2472"/>
                  <a:pt x="960" y="2512"/>
                </a:cubicBezTo>
                <a:cubicBezTo>
                  <a:pt x="1000" y="2552"/>
                  <a:pt x="1032" y="2616"/>
                  <a:pt x="1056" y="2656"/>
                </a:cubicBezTo>
                <a:cubicBezTo>
                  <a:pt x="1080" y="2696"/>
                  <a:pt x="1088" y="2760"/>
                  <a:pt x="1104" y="2752"/>
                </a:cubicBezTo>
                <a:cubicBezTo>
                  <a:pt x="1120" y="2744"/>
                  <a:pt x="1136" y="2680"/>
                  <a:pt x="1152" y="2608"/>
                </a:cubicBezTo>
                <a:cubicBezTo>
                  <a:pt x="1168" y="2536"/>
                  <a:pt x="1192" y="2400"/>
                  <a:pt x="1200" y="2320"/>
                </a:cubicBezTo>
                <a:cubicBezTo>
                  <a:pt x="1208" y="2240"/>
                  <a:pt x="1200" y="2224"/>
                  <a:pt x="1200" y="2128"/>
                </a:cubicBezTo>
                <a:cubicBezTo>
                  <a:pt x="1200" y="2032"/>
                  <a:pt x="1208" y="1856"/>
                  <a:pt x="1200" y="1744"/>
                </a:cubicBezTo>
                <a:cubicBezTo>
                  <a:pt x="1192" y="1632"/>
                  <a:pt x="1168" y="1552"/>
                  <a:pt x="1152" y="1456"/>
                </a:cubicBezTo>
                <a:cubicBezTo>
                  <a:pt x="1136" y="1360"/>
                  <a:pt x="1120" y="1256"/>
                  <a:pt x="1104" y="1168"/>
                </a:cubicBezTo>
                <a:cubicBezTo>
                  <a:pt x="1088" y="1080"/>
                  <a:pt x="1072" y="1008"/>
                  <a:pt x="1056" y="928"/>
                </a:cubicBezTo>
                <a:cubicBezTo>
                  <a:pt x="1040" y="848"/>
                  <a:pt x="1040" y="760"/>
                  <a:pt x="1008" y="688"/>
                </a:cubicBezTo>
                <a:cubicBezTo>
                  <a:pt x="976" y="616"/>
                  <a:pt x="912" y="560"/>
                  <a:pt x="864" y="496"/>
                </a:cubicBezTo>
                <a:cubicBezTo>
                  <a:pt x="816" y="432"/>
                  <a:pt x="768" y="352"/>
                  <a:pt x="720" y="304"/>
                </a:cubicBezTo>
                <a:cubicBezTo>
                  <a:pt x="672" y="256"/>
                  <a:pt x="632" y="240"/>
                  <a:pt x="576" y="208"/>
                </a:cubicBezTo>
                <a:cubicBezTo>
                  <a:pt x="520" y="176"/>
                  <a:pt x="456" y="144"/>
                  <a:pt x="384" y="112"/>
                </a:cubicBezTo>
                <a:cubicBezTo>
                  <a:pt x="312" y="80"/>
                  <a:pt x="200" y="32"/>
                  <a:pt x="144" y="16"/>
                </a:cubicBezTo>
                <a:cubicBezTo>
                  <a:pt x="88" y="0"/>
                  <a:pt x="68" y="8"/>
                  <a:pt x="48" y="16"/>
                </a:cubicBezTo>
              </a:path>
            </a:pathLst>
          </a:custGeom>
          <a:solidFill>
            <a:srgbClr val="00FF00">
              <a:alpha val="12157"/>
            </a:srgbClr>
          </a:solidFill>
          <a:ln w="158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425700" y="889000"/>
            <a:ext cx="2006600" cy="4457700"/>
          </a:xfrm>
          <a:custGeom>
            <a:avLst/>
            <a:gdLst>
              <a:gd name="T0" fmla="*/ 2147483647 w 1264"/>
              <a:gd name="T1" fmla="*/ 2147483647 h 2808"/>
              <a:gd name="T2" fmla="*/ 2147483647 w 1264"/>
              <a:gd name="T3" fmla="*/ 2147483647 h 2808"/>
              <a:gd name="T4" fmla="*/ 2147483647 w 1264"/>
              <a:gd name="T5" fmla="*/ 2147483647 h 2808"/>
              <a:gd name="T6" fmla="*/ 2147483647 w 1264"/>
              <a:gd name="T7" fmla="*/ 2147483647 h 2808"/>
              <a:gd name="T8" fmla="*/ 2147483647 w 1264"/>
              <a:gd name="T9" fmla="*/ 2147483647 h 2808"/>
              <a:gd name="T10" fmla="*/ 2147483647 w 1264"/>
              <a:gd name="T11" fmla="*/ 2147483647 h 2808"/>
              <a:gd name="T12" fmla="*/ 2147483647 w 1264"/>
              <a:gd name="T13" fmla="*/ 2147483647 h 2808"/>
              <a:gd name="T14" fmla="*/ 2147483647 w 1264"/>
              <a:gd name="T15" fmla="*/ 2147483647 h 2808"/>
              <a:gd name="T16" fmla="*/ 2147483647 w 1264"/>
              <a:gd name="T17" fmla="*/ 2147483647 h 2808"/>
              <a:gd name="T18" fmla="*/ 2147483647 w 1264"/>
              <a:gd name="T19" fmla="*/ 2147483647 h 2808"/>
              <a:gd name="T20" fmla="*/ 2147483647 w 1264"/>
              <a:gd name="T21" fmla="*/ 2147483647 h 2808"/>
              <a:gd name="T22" fmla="*/ 2147483647 w 1264"/>
              <a:gd name="T23" fmla="*/ 2147483647 h 2808"/>
              <a:gd name="T24" fmla="*/ 2147483647 w 1264"/>
              <a:gd name="T25" fmla="*/ 2147483647 h 2808"/>
              <a:gd name="T26" fmla="*/ 2147483647 w 1264"/>
              <a:gd name="T27" fmla="*/ 2147483647 h 2808"/>
              <a:gd name="T28" fmla="*/ 2147483647 w 1264"/>
              <a:gd name="T29" fmla="*/ 2147483647 h 2808"/>
              <a:gd name="T30" fmla="*/ 2147483647 w 1264"/>
              <a:gd name="T31" fmla="*/ 2147483647 h 2808"/>
              <a:gd name="T32" fmla="*/ 2147483647 w 1264"/>
              <a:gd name="T33" fmla="*/ 2147483647 h 2808"/>
              <a:gd name="T34" fmla="*/ 2147483647 w 1264"/>
              <a:gd name="T35" fmla="*/ 2147483647 h 2808"/>
              <a:gd name="T36" fmla="*/ 2147483647 w 1264"/>
              <a:gd name="T37" fmla="*/ 2147483647 h 2808"/>
              <a:gd name="T38" fmla="*/ 2147483647 w 1264"/>
              <a:gd name="T39" fmla="*/ 2147483647 h 2808"/>
              <a:gd name="T40" fmla="*/ 2147483647 w 1264"/>
              <a:gd name="T41" fmla="*/ 2147483647 h 2808"/>
              <a:gd name="T42" fmla="*/ 2147483647 w 1264"/>
              <a:gd name="T43" fmla="*/ 2147483647 h 2808"/>
              <a:gd name="T44" fmla="*/ 2147483647 w 1264"/>
              <a:gd name="T45" fmla="*/ 2147483647 h 2808"/>
              <a:gd name="T46" fmla="*/ 2147483647 w 1264"/>
              <a:gd name="T47" fmla="*/ 2147483647 h 2808"/>
              <a:gd name="T48" fmla="*/ 2147483647 w 1264"/>
              <a:gd name="T49" fmla="*/ 2147483647 h 2808"/>
              <a:gd name="T50" fmla="*/ 2147483647 w 1264"/>
              <a:gd name="T51" fmla="*/ 2147483647 h 28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64"/>
              <a:gd name="T79" fmla="*/ 0 h 2808"/>
              <a:gd name="T80" fmla="*/ 1264 w 1264"/>
              <a:gd name="T81" fmla="*/ 2808 h 280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64" h="2808">
                <a:moveTo>
                  <a:pt x="1208" y="16"/>
                </a:moveTo>
                <a:cubicBezTo>
                  <a:pt x="1160" y="8"/>
                  <a:pt x="1112" y="0"/>
                  <a:pt x="1064" y="16"/>
                </a:cubicBezTo>
                <a:cubicBezTo>
                  <a:pt x="1016" y="32"/>
                  <a:pt x="968" y="88"/>
                  <a:pt x="920" y="112"/>
                </a:cubicBezTo>
                <a:cubicBezTo>
                  <a:pt x="872" y="136"/>
                  <a:pt x="832" y="128"/>
                  <a:pt x="776" y="160"/>
                </a:cubicBezTo>
                <a:cubicBezTo>
                  <a:pt x="720" y="192"/>
                  <a:pt x="640" y="256"/>
                  <a:pt x="584" y="304"/>
                </a:cubicBezTo>
                <a:cubicBezTo>
                  <a:pt x="528" y="352"/>
                  <a:pt x="480" y="400"/>
                  <a:pt x="440" y="448"/>
                </a:cubicBezTo>
                <a:cubicBezTo>
                  <a:pt x="400" y="496"/>
                  <a:pt x="376" y="536"/>
                  <a:pt x="344" y="592"/>
                </a:cubicBezTo>
                <a:cubicBezTo>
                  <a:pt x="312" y="648"/>
                  <a:pt x="280" y="704"/>
                  <a:pt x="248" y="784"/>
                </a:cubicBezTo>
                <a:cubicBezTo>
                  <a:pt x="216" y="864"/>
                  <a:pt x="168" y="1000"/>
                  <a:pt x="152" y="1072"/>
                </a:cubicBezTo>
                <a:cubicBezTo>
                  <a:pt x="136" y="1144"/>
                  <a:pt x="160" y="1152"/>
                  <a:pt x="152" y="1216"/>
                </a:cubicBezTo>
                <a:cubicBezTo>
                  <a:pt x="144" y="1280"/>
                  <a:pt x="120" y="1368"/>
                  <a:pt x="104" y="1456"/>
                </a:cubicBezTo>
                <a:cubicBezTo>
                  <a:pt x="88" y="1544"/>
                  <a:pt x="64" y="1664"/>
                  <a:pt x="56" y="1744"/>
                </a:cubicBezTo>
                <a:cubicBezTo>
                  <a:pt x="48" y="1824"/>
                  <a:pt x="64" y="1848"/>
                  <a:pt x="56" y="1936"/>
                </a:cubicBezTo>
                <a:cubicBezTo>
                  <a:pt x="48" y="2024"/>
                  <a:pt x="16" y="2160"/>
                  <a:pt x="8" y="2272"/>
                </a:cubicBezTo>
                <a:cubicBezTo>
                  <a:pt x="0" y="2384"/>
                  <a:pt x="0" y="2520"/>
                  <a:pt x="8" y="2608"/>
                </a:cubicBezTo>
                <a:cubicBezTo>
                  <a:pt x="16" y="2696"/>
                  <a:pt x="40" y="2792"/>
                  <a:pt x="56" y="2800"/>
                </a:cubicBezTo>
                <a:cubicBezTo>
                  <a:pt x="72" y="2808"/>
                  <a:pt x="64" y="2712"/>
                  <a:pt x="104" y="2656"/>
                </a:cubicBezTo>
                <a:cubicBezTo>
                  <a:pt x="144" y="2600"/>
                  <a:pt x="232" y="2512"/>
                  <a:pt x="296" y="2464"/>
                </a:cubicBezTo>
                <a:cubicBezTo>
                  <a:pt x="360" y="2416"/>
                  <a:pt x="416" y="2392"/>
                  <a:pt x="488" y="2368"/>
                </a:cubicBezTo>
                <a:cubicBezTo>
                  <a:pt x="560" y="2344"/>
                  <a:pt x="656" y="2336"/>
                  <a:pt x="728" y="2320"/>
                </a:cubicBezTo>
                <a:cubicBezTo>
                  <a:pt x="800" y="2304"/>
                  <a:pt x="848" y="2272"/>
                  <a:pt x="920" y="2272"/>
                </a:cubicBezTo>
                <a:cubicBezTo>
                  <a:pt x="992" y="2272"/>
                  <a:pt x="1112" y="2376"/>
                  <a:pt x="1160" y="2320"/>
                </a:cubicBezTo>
                <a:cubicBezTo>
                  <a:pt x="1208" y="2264"/>
                  <a:pt x="1192" y="2120"/>
                  <a:pt x="1208" y="1936"/>
                </a:cubicBezTo>
                <a:cubicBezTo>
                  <a:pt x="1224" y="1752"/>
                  <a:pt x="1248" y="1408"/>
                  <a:pt x="1256" y="1216"/>
                </a:cubicBezTo>
                <a:cubicBezTo>
                  <a:pt x="1264" y="1024"/>
                  <a:pt x="1256" y="976"/>
                  <a:pt x="1256" y="784"/>
                </a:cubicBezTo>
                <a:cubicBezTo>
                  <a:pt x="1256" y="592"/>
                  <a:pt x="1256" y="328"/>
                  <a:pt x="1256" y="64"/>
                </a:cubicBezTo>
              </a:path>
            </a:pathLst>
          </a:custGeom>
          <a:solidFill>
            <a:srgbClr val="33CC33">
              <a:alpha val="12157"/>
            </a:srgbClr>
          </a:solidFill>
          <a:ln w="158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371600" y="5181600"/>
            <a:ext cx="69977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Fields (Lung)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 cstate="print"/>
          <a:srcRect l="44949" t="4254" r="18437" b="25494"/>
          <a:stretch>
            <a:fillRect/>
          </a:stretch>
        </p:blipFill>
        <p:spPr bwMode="auto">
          <a:xfrm>
            <a:off x="5334000" y="1600200"/>
            <a:ext cx="3143250" cy="465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 l="4323" t="4430" r="57918" b="19946"/>
          <a:stretch>
            <a:fillRect/>
          </a:stretch>
        </p:blipFill>
        <p:spPr bwMode="auto">
          <a:xfrm>
            <a:off x="457200" y="1524000"/>
            <a:ext cx="33480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rebuchet MS" pitchFamily="34" charset="0"/>
              </a:rPr>
              <a:t>Wilhelm Conrad 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R</a:t>
            </a:r>
            <a:r>
              <a:rPr lang="en-US" sz="3200" b="1" dirty="0" err="1" smtClean="0">
                <a:solidFill>
                  <a:srgbClr val="FFFF00"/>
                </a:solidFill>
                <a:latin typeface="Trebuchet MS" pitchFamily="34" charset="0"/>
              </a:rPr>
              <a:t>ö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entgen</a:t>
            </a:r>
            <a:endParaRPr lang="en-US" sz="4000" b="1" dirty="0" smtClean="0">
              <a:solidFill>
                <a:srgbClr val="FFFF00"/>
              </a:solidFill>
              <a:latin typeface="Trebuchet MS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rebuchet MS" pitchFamily="34" charset="0"/>
              </a:rPr>
              <a:t>Nov. 1895  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“On a New Kind of Rays”</a:t>
            </a:r>
            <a:r>
              <a:rPr lang="en-US" sz="2800" b="1" dirty="0" smtClean="0">
                <a:latin typeface="Trebuchet MS" pitchFamily="34" charset="0"/>
              </a:rPr>
              <a:t> </a:t>
            </a:r>
            <a:endParaRPr lang="en-US" sz="2800" b="1" dirty="0"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624840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“I have seen my death</a:t>
            </a:r>
            <a:r>
              <a:rPr lang="en-US" dirty="0" smtClean="0">
                <a:solidFill>
                  <a:schemeClr val="bg1"/>
                </a:solidFill>
              </a:rPr>
              <a:t>!” Anna Ludwig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vati Singla Long\Desktop\Thoracic Imaging Cases\TBafter_3637875.jpg"/>
          <p:cNvPicPr>
            <a:picLocks noChangeAspect="1" noChangeArrowheads="1"/>
          </p:cNvPicPr>
          <p:nvPr/>
        </p:nvPicPr>
        <p:blipFill>
          <a:blip r:embed="rId3" cstate="print"/>
          <a:srcRect l="9534" t="13299" r="10047" b="23123"/>
          <a:stretch>
            <a:fillRect/>
          </a:stretch>
        </p:blipFill>
        <p:spPr bwMode="auto">
          <a:xfrm>
            <a:off x="990599" y="914400"/>
            <a:ext cx="593557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0" y="152400"/>
            <a:ext cx="877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Bilateral Upper Lobes-Tuberculosis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Metastatic rectal cancer lat_2552162.jpg"/>
          <p:cNvPicPr>
            <a:picLocks noChangeAspect="1"/>
          </p:cNvPicPr>
          <p:nvPr/>
        </p:nvPicPr>
        <p:blipFill>
          <a:blip r:embed="rId3" cstate="print"/>
          <a:srcRect l="30784" t="17333" r="12043" b="9334"/>
          <a:stretch>
            <a:fillRect/>
          </a:stretch>
        </p:blipFill>
        <p:spPr bwMode="auto">
          <a:xfrm>
            <a:off x="5029200" y="990600"/>
            <a:ext cx="389035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Metastatic rectal cancer_2552162.jpg"/>
          <p:cNvPicPr>
            <a:picLocks noChangeAspect="1"/>
          </p:cNvPicPr>
          <p:nvPr/>
        </p:nvPicPr>
        <p:blipFill>
          <a:blip r:embed="rId4" cstate="print"/>
          <a:srcRect l="10262" t="14666" r="13509" b="3999"/>
          <a:stretch>
            <a:fillRect/>
          </a:stretch>
        </p:blipFill>
        <p:spPr bwMode="auto">
          <a:xfrm>
            <a:off x="304800" y="914400"/>
            <a:ext cx="454701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152400"/>
            <a:ext cx="877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Metastatic Disease- Rectal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3716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3048000" y="5105400"/>
            <a:ext cx="9350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1510" t="1199" r="21510" b="1649"/>
          <a:stretch>
            <a:fillRect/>
          </a:stretch>
        </p:blipFill>
        <p:spPr bwMode="auto">
          <a:xfrm>
            <a:off x="1371600" y="45720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533400" y="5257800"/>
            <a:ext cx="784541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Gastric Bubble</a:t>
            </a:r>
            <a:endParaRPr lang="en-US" sz="8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40964" name="Freeform 5"/>
          <p:cNvSpPr>
            <a:spLocks/>
          </p:cNvSpPr>
          <p:nvPr/>
        </p:nvSpPr>
        <p:spPr bwMode="auto">
          <a:xfrm>
            <a:off x="4953000" y="4724400"/>
            <a:ext cx="1587500" cy="698500"/>
          </a:xfrm>
          <a:custGeom>
            <a:avLst/>
            <a:gdLst>
              <a:gd name="T0" fmla="*/ 2147483647 w 1000"/>
              <a:gd name="T1" fmla="*/ 2147483647 h 440"/>
              <a:gd name="T2" fmla="*/ 2147483647 w 1000"/>
              <a:gd name="T3" fmla="*/ 2147483647 h 440"/>
              <a:gd name="T4" fmla="*/ 2147483647 w 1000"/>
              <a:gd name="T5" fmla="*/ 2147483647 h 440"/>
              <a:gd name="T6" fmla="*/ 2147483647 w 1000"/>
              <a:gd name="T7" fmla="*/ 2147483647 h 440"/>
              <a:gd name="T8" fmla="*/ 2147483647 w 1000"/>
              <a:gd name="T9" fmla="*/ 2147483647 h 440"/>
              <a:gd name="T10" fmla="*/ 2147483647 w 1000"/>
              <a:gd name="T11" fmla="*/ 2147483647 h 440"/>
              <a:gd name="T12" fmla="*/ 2147483647 w 1000"/>
              <a:gd name="T13" fmla="*/ 2147483647 h 440"/>
              <a:gd name="T14" fmla="*/ 2147483647 w 1000"/>
              <a:gd name="T15" fmla="*/ 2147483647 h 440"/>
              <a:gd name="T16" fmla="*/ 2147483647 w 1000"/>
              <a:gd name="T17" fmla="*/ 2147483647 h 440"/>
              <a:gd name="T18" fmla="*/ 2147483647 w 1000"/>
              <a:gd name="T19" fmla="*/ 2147483647 h 440"/>
              <a:gd name="T20" fmla="*/ 2147483647 w 1000"/>
              <a:gd name="T21" fmla="*/ 2147483647 h 440"/>
              <a:gd name="T22" fmla="*/ 2147483647 w 1000"/>
              <a:gd name="T23" fmla="*/ 2147483647 h 440"/>
              <a:gd name="T24" fmla="*/ 2147483647 w 1000"/>
              <a:gd name="T25" fmla="*/ 2147483647 h 440"/>
              <a:gd name="T26" fmla="*/ 2147483647 w 1000"/>
              <a:gd name="T27" fmla="*/ 2147483647 h 440"/>
              <a:gd name="T28" fmla="*/ 2147483647 w 1000"/>
              <a:gd name="T29" fmla="*/ 2147483647 h 440"/>
              <a:gd name="T30" fmla="*/ 2147483647 w 1000"/>
              <a:gd name="T31" fmla="*/ 2147483647 h 440"/>
              <a:gd name="T32" fmla="*/ 2147483647 w 1000"/>
              <a:gd name="T33" fmla="*/ 2147483647 h 4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0"/>
              <a:gd name="T52" fmla="*/ 0 h 440"/>
              <a:gd name="T53" fmla="*/ 1000 w 1000"/>
              <a:gd name="T54" fmla="*/ 440 h 44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0" h="440">
                <a:moveTo>
                  <a:pt x="16" y="296"/>
                </a:moveTo>
                <a:cubicBezTo>
                  <a:pt x="0" y="280"/>
                  <a:pt x="40" y="232"/>
                  <a:pt x="64" y="200"/>
                </a:cubicBezTo>
                <a:cubicBezTo>
                  <a:pt x="88" y="168"/>
                  <a:pt x="128" y="128"/>
                  <a:pt x="160" y="104"/>
                </a:cubicBezTo>
                <a:cubicBezTo>
                  <a:pt x="192" y="80"/>
                  <a:pt x="216" y="72"/>
                  <a:pt x="256" y="56"/>
                </a:cubicBezTo>
                <a:cubicBezTo>
                  <a:pt x="296" y="40"/>
                  <a:pt x="352" y="16"/>
                  <a:pt x="400" y="8"/>
                </a:cubicBezTo>
                <a:cubicBezTo>
                  <a:pt x="448" y="0"/>
                  <a:pt x="496" y="0"/>
                  <a:pt x="544" y="8"/>
                </a:cubicBezTo>
                <a:cubicBezTo>
                  <a:pt x="592" y="16"/>
                  <a:pt x="640" y="32"/>
                  <a:pt x="688" y="56"/>
                </a:cubicBezTo>
                <a:cubicBezTo>
                  <a:pt x="736" y="80"/>
                  <a:pt x="792" y="120"/>
                  <a:pt x="832" y="152"/>
                </a:cubicBezTo>
                <a:cubicBezTo>
                  <a:pt x="872" y="184"/>
                  <a:pt x="904" y="216"/>
                  <a:pt x="928" y="248"/>
                </a:cubicBezTo>
                <a:cubicBezTo>
                  <a:pt x="952" y="280"/>
                  <a:pt x="968" y="312"/>
                  <a:pt x="976" y="344"/>
                </a:cubicBezTo>
                <a:cubicBezTo>
                  <a:pt x="984" y="376"/>
                  <a:pt x="1000" y="440"/>
                  <a:pt x="976" y="440"/>
                </a:cubicBezTo>
                <a:cubicBezTo>
                  <a:pt x="952" y="440"/>
                  <a:pt x="888" y="360"/>
                  <a:pt x="832" y="344"/>
                </a:cubicBezTo>
                <a:cubicBezTo>
                  <a:pt x="776" y="328"/>
                  <a:pt x="704" y="352"/>
                  <a:pt x="640" y="344"/>
                </a:cubicBezTo>
                <a:cubicBezTo>
                  <a:pt x="576" y="336"/>
                  <a:pt x="504" y="304"/>
                  <a:pt x="448" y="296"/>
                </a:cubicBezTo>
                <a:cubicBezTo>
                  <a:pt x="392" y="288"/>
                  <a:pt x="352" y="296"/>
                  <a:pt x="304" y="296"/>
                </a:cubicBezTo>
                <a:cubicBezTo>
                  <a:pt x="256" y="296"/>
                  <a:pt x="208" y="296"/>
                  <a:pt x="160" y="296"/>
                </a:cubicBezTo>
                <a:cubicBezTo>
                  <a:pt x="112" y="296"/>
                  <a:pt x="32" y="312"/>
                  <a:pt x="16" y="296"/>
                </a:cubicBezTo>
                <a:close/>
              </a:path>
            </a:pathLst>
          </a:custGeom>
          <a:noFill/>
          <a:ln w="349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8" name="Picture 2" descr="G:\Radiology Teaching Cases\Thoracic Imaging Cases\Hiatal Hernia AP_2817855.jpg"/>
          <p:cNvPicPr>
            <a:picLocks noChangeAspect="1" noChangeArrowheads="1"/>
          </p:cNvPicPr>
          <p:nvPr/>
        </p:nvPicPr>
        <p:blipFill>
          <a:blip r:embed="rId3" cstate="print"/>
          <a:srcRect t="2509" r="3810" b="4703"/>
          <a:stretch>
            <a:fillRect/>
          </a:stretch>
        </p:blipFill>
        <p:spPr bwMode="auto">
          <a:xfrm>
            <a:off x="1600200" y="1066800"/>
            <a:ext cx="5486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12725" y="420688"/>
            <a:ext cx="877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FF6600"/>
                </a:solidFill>
                <a:latin typeface="Trebuchet MS" pitchFamily="34" charset="0"/>
              </a:rPr>
              <a:t>Hiatal Hernia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5334000" y="3733800"/>
            <a:ext cx="533400" cy="3810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3886200"/>
            <a:ext cx="9556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H</a:t>
            </a:r>
          </a:p>
        </p:txBody>
      </p:sp>
      <p:pic>
        <p:nvPicPr>
          <p:cNvPr id="43011" name="Picture 2" descr="Cardiomegaly_1955377"/>
          <p:cNvPicPr>
            <a:picLocks noChangeAspect="1" noChangeArrowheads="1"/>
          </p:cNvPicPr>
          <p:nvPr/>
        </p:nvPicPr>
        <p:blipFill>
          <a:blip r:embed="rId3" cstate="print"/>
          <a:srcRect l="10232" t="15962" r="6151" b="6580"/>
          <a:stretch>
            <a:fillRect/>
          </a:stretch>
        </p:blipFill>
        <p:spPr bwMode="auto">
          <a:xfrm>
            <a:off x="1524000" y="228600"/>
            <a:ext cx="6172200" cy="629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9556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H</a:t>
            </a:r>
          </a:p>
        </p:txBody>
      </p:sp>
      <p:pic>
        <p:nvPicPr>
          <p:cNvPr id="44035" name="Picture 2" descr="Cardiomegaly_1955377"/>
          <p:cNvPicPr>
            <a:picLocks noChangeAspect="1" noChangeArrowheads="1"/>
          </p:cNvPicPr>
          <p:nvPr/>
        </p:nvPicPr>
        <p:blipFill>
          <a:blip r:embed="rId3" cstate="print"/>
          <a:srcRect l="12588" t="20242" r="6151" b="10213"/>
          <a:stretch>
            <a:fillRect/>
          </a:stretch>
        </p:blipFill>
        <p:spPr bwMode="auto">
          <a:xfrm>
            <a:off x="1371600" y="152400"/>
            <a:ext cx="6858000" cy="646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62200" y="304800"/>
            <a:ext cx="531336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+mn-cs"/>
              </a:rPr>
              <a:t>Hardware</a:t>
            </a:r>
            <a:endParaRPr lang="en-US" sz="8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ardiomegaly lateral_1955377"/>
          <p:cNvPicPr>
            <a:picLocks noChangeAspect="1" noChangeArrowheads="1"/>
          </p:cNvPicPr>
          <p:nvPr/>
        </p:nvPicPr>
        <p:blipFill>
          <a:blip r:embed="rId3" cstate="print"/>
          <a:srcRect l="15950" t="17523" r="29907" b="8585"/>
          <a:stretch>
            <a:fillRect/>
          </a:stretch>
        </p:blipFill>
        <p:spPr bwMode="auto">
          <a:xfrm>
            <a:off x="4953000" y="1142999"/>
            <a:ext cx="3581400" cy="5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 descr="Cardiomegaly_1955377"/>
          <p:cNvPicPr>
            <a:picLocks noChangeAspect="1" noChangeArrowheads="1"/>
          </p:cNvPicPr>
          <p:nvPr/>
        </p:nvPicPr>
        <p:blipFill>
          <a:blip r:embed="rId4" cstate="print"/>
          <a:srcRect l="18385" t="21848" r="8602" b="10540"/>
          <a:stretch>
            <a:fillRect/>
          </a:stretch>
        </p:blipFill>
        <p:spPr bwMode="auto">
          <a:xfrm>
            <a:off x="228600" y="990600"/>
            <a:ext cx="456049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12725" y="304800"/>
            <a:ext cx="877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Internal Cardiac Defibrillator (ICD)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ng in esophagus lateral_4419519.jpg"/>
          <p:cNvPicPr>
            <a:picLocks noChangeAspect="1"/>
          </p:cNvPicPr>
          <p:nvPr/>
        </p:nvPicPr>
        <p:blipFill>
          <a:blip r:embed="rId3" cstate="print"/>
          <a:srcRect l="22133" t="12223" r="20770" b="28889"/>
          <a:stretch>
            <a:fillRect/>
          </a:stretch>
        </p:blipFill>
        <p:spPr bwMode="auto">
          <a:xfrm>
            <a:off x="4572000" y="1371600"/>
            <a:ext cx="4343400" cy="500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Ring in esophagus_4419519.jpg"/>
          <p:cNvPicPr>
            <a:picLocks noChangeAspect="1"/>
          </p:cNvPicPr>
          <p:nvPr/>
        </p:nvPicPr>
        <p:blipFill>
          <a:blip r:embed="rId4" cstate="print"/>
          <a:srcRect l="21822" t="16464" r="16374" b="23081"/>
          <a:stretch>
            <a:fillRect/>
          </a:stretch>
        </p:blipFill>
        <p:spPr bwMode="auto">
          <a:xfrm>
            <a:off x="228599" y="914400"/>
            <a:ext cx="418030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8600" y="228600"/>
            <a:ext cx="877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Missing Engagement Ring!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XR_7AP_spine screws"/>
          <p:cNvPicPr>
            <a:picLocks noChangeAspect="1" noChangeArrowheads="1"/>
          </p:cNvPicPr>
          <p:nvPr/>
        </p:nvPicPr>
        <p:blipFill>
          <a:blip r:embed="rId3" cstate="print"/>
          <a:srcRect l="31678" t="11283" r="29561" b="3668"/>
          <a:stretch>
            <a:fillRect/>
          </a:stretch>
        </p:blipFill>
        <p:spPr bwMode="auto">
          <a:xfrm>
            <a:off x="381000" y="1219199"/>
            <a:ext cx="4495800" cy="55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CXR_7lat_spine screws"/>
          <p:cNvPicPr>
            <a:picLocks noChangeAspect="1" noChangeArrowheads="1"/>
          </p:cNvPicPr>
          <p:nvPr/>
        </p:nvPicPr>
        <p:blipFill>
          <a:blip r:embed="rId4" cstate="print"/>
          <a:srcRect l="42888" t="6061" r="31062" b="10346"/>
          <a:stretch>
            <a:fillRect/>
          </a:stretch>
        </p:blipFill>
        <p:spPr bwMode="auto">
          <a:xfrm>
            <a:off x="5562600" y="1295400"/>
            <a:ext cx="2971800" cy="533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Freeform 4"/>
          <p:cNvSpPr>
            <a:spLocks/>
          </p:cNvSpPr>
          <p:nvPr/>
        </p:nvSpPr>
        <p:spPr bwMode="auto">
          <a:xfrm>
            <a:off x="4114800" y="4876800"/>
            <a:ext cx="558800" cy="939800"/>
          </a:xfrm>
          <a:custGeom>
            <a:avLst/>
            <a:gdLst>
              <a:gd name="T0" fmla="*/ 2147483647 w 352"/>
              <a:gd name="T1" fmla="*/ 0 h 592"/>
              <a:gd name="T2" fmla="*/ 2147483647 w 352"/>
              <a:gd name="T3" fmla="*/ 2147483647 h 592"/>
              <a:gd name="T4" fmla="*/ 2147483647 w 352"/>
              <a:gd name="T5" fmla="*/ 2147483647 h 592"/>
              <a:gd name="T6" fmla="*/ 2147483647 w 352"/>
              <a:gd name="T7" fmla="*/ 2147483647 h 592"/>
              <a:gd name="T8" fmla="*/ 2147483647 w 352"/>
              <a:gd name="T9" fmla="*/ 2147483647 h 592"/>
              <a:gd name="T10" fmla="*/ 2147483647 w 352"/>
              <a:gd name="T11" fmla="*/ 2147483647 h 592"/>
              <a:gd name="T12" fmla="*/ 2147483647 w 352"/>
              <a:gd name="T13" fmla="*/ 2147483647 h 592"/>
              <a:gd name="T14" fmla="*/ 0 w 352"/>
              <a:gd name="T15" fmla="*/ 2147483647 h 5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592"/>
              <a:gd name="T26" fmla="*/ 352 w 352"/>
              <a:gd name="T27" fmla="*/ 592 h 5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592">
                <a:moveTo>
                  <a:pt x="336" y="0"/>
                </a:moveTo>
                <a:cubicBezTo>
                  <a:pt x="336" y="148"/>
                  <a:pt x="336" y="296"/>
                  <a:pt x="336" y="384"/>
                </a:cubicBezTo>
                <a:cubicBezTo>
                  <a:pt x="336" y="472"/>
                  <a:pt x="336" y="496"/>
                  <a:pt x="336" y="528"/>
                </a:cubicBezTo>
                <a:cubicBezTo>
                  <a:pt x="336" y="560"/>
                  <a:pt x="352" y="592"/>
                  <a:pt x="336" y="576"/>
                </a:cubicBezTo>
                <a:cubicBezTo>
                  <a:pt x="320" y="560"/>
                  <a:pt x="264" y="472"/>
                  <a:pt x="240" y="432"/>
                </a:cubicBezTo>
                <a:cubicBezTo>
                  <a:pt x="216" y="392"/>
                  <a:pt x="224" y="368"/>
                  <a:pt x="192" y="336"/>
                </a:cubicBezTo>
                <a:cubicBezTo>
                  <a:pt x="160" y="304"/>
                  <a:pt x="80" y="264"/>
                  <a:pt x="48" y="240"/>
                </a:cubicBezTo>
                <a:cubicBezTo>
                  <a:pt x="16" y="216"/>
                  <a:pt x="8" y="204"/>
                  <a:pt x="0" y="192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143000" y="4419600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65125" y="228600"/>
            <a:ext cx="87788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Spinal Fusion 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Surgery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685800"/>
            <a:ext cx="6477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AND Right Pleural Effusio</a:t>
            </a:r>
            <a:r>
              <a:rPr lang="en-US" sz="3000" b="1" dirty="0">
                <a:solidFill>
                  <a:srgbClr val="FFFF00"/>
                </a:solidFill>
                <a:latin typeface="Trebuchet MS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/>
      <p:bldP spid="5223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 cstate="print"/>
          <a:srcRect l="4323" t="4430" r="57918" b="19946"/>
          <a:stretch>
            <a:fillRect/>
          </a:stretch>
        </p:blipFill>
        <p:spPr bwMode="auto">
          <a:xfrm>
            <a:off x="838200" y="1600200"/>
            <a:ext cx="33480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rebuchet MS" pitchFamily="34" charset="0"/>
              </a:rPr>
              <a:t>Wilhelm Conrad 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R</a:t>
            </a:r>
            <a:r>
              <a:rPr lang="en-US" sz="3200" b="1" dirty="0" err="1" smtClean="0">
                <a:solidFill>
                  <a:srgbClr val="FFFF00"/>
                </a:solidFill>
                <a:latin typeface="Trebuchet MS" pitchFamily="34" charset="0"/>
              </a:rPr>
              <a:t>ö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entgen</a:t>
            </a:r>
            <a:endParaRPr lang="en-US" sz="4000" b="1" dirty="0" smtClean="0">
              <a:solidFill>
                <a:srgbClr val="FFFF00"/>
              </a:solidFill>
              <a:latin typeface="Trebuchet MS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r>
              <a:rPr lang="en-US" sz="3200" baseline="30000" dirty="0" smtClean="0">
                <a:solidFill>
                  <a:schemeClr val="bg1"/>
                </a:solidFill>
                <a:latin typeface="Trebuchet MS" pitchFamily="34" charset="0"/>
              </a:rPr>
              <a:t>st</a:t>
            </a:r>
            <a:r>
              <a:rPr lang="en-US" sz="3200" dirty="0" smtClean="0">
                <a:solidFill>
                  <a:schemeClr val="bg1"/>
                </a:solidFill>
                <a:latin typeface="Trebuchet MS" pitchFamily="34" charset="0"/>
              </a:rPr>
              <a:t> Nobel in Physics, 1901</a:t>
            </a:r>
            <a:r>
              <a:rPr lang="en-US" sz="3200" dirty="0" smtClean="0">
                <a:latin typeface="Trebuchet MS" pitchFamily="34" charset="0"/>
              </a:rPr>
              <a:t> </a:t>
            </a:r>
            <a:endParaRPr lang="en-US" sz="3200" dirty="0">
              <a:latin typeface="Trebuchet MS" pitchFamily="34" charset="0"/>
            </a:endParaRP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676400"/>
            <a:ext cx="33353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95800" y="525780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Refused, like Curie, to take out patents; believed all mankind should benefit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vati Singla Long\Desktop\Thoracic Imaging Cases\Artifact bebe_1025628.jpg"/>
          <p:cNvPicPr>
            <a:picLocks noChangeAspect="1" noChangeArrowheads="1"/>
          </p:cNvPicPr>
          <p:nvPr/>
        </p:nvPicPr>
        <p:blipFill>
          <a:blip r:embed="rId3" cstate="print"/>
          <a:srcRect l="4651" t="3401" r="8902" b="20610"/>
          <a:stretch>
            <a:fillRect/>
          </a:stretch>
        </p:blipFill>
        <p:spPr bwMode="auto">
          <a:xfrm>
            <a:off x="0" y="914400"/>
            <a:ext cx="464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Users\Svati Singla Long\Desktop\Thoracic Imaging Cases\Artifact bebe lateral_1025628.jpg"/>
          <p:cNvPicPr>
            <a:picLocks noChangeAspect="1" noChangeArrowheads="1"/>
          </p:cNvPicPr>
          <p:nvPr/>
        </p:nvPicPr>
        <p:blipFill>
          <a:blip r:embed="rId4" cstate="print"/>
          <a:srcRect l="18050" t="5842" r="15458" b="28688"/>
          <a:stretch>
            <a:fillRect/>
          </a:stretch>
        </p:blipFill>
        <p:spPr bwMode="auto">
          <a:xfrm>
            <a:off x="5334000" y="1447800"/>
            <a:ext cx="3657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5125" y="152400"/>
            <a:ext cx="877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Clothing Artifact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14400" y="4114800"/>
            <a:ext cx="457200" cy="381000"/>
          </a:xfrm>
          <a:prstGeom prst="straightConnector1">
            <a:avLst/>
          </a:prstGeom>
          <a:ln w="349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924800" y="3581400"/>
            <a:ext cx="762000" cy="457200"/>
          </a:xfrm>
          <a:prstGeom prst="straightConnector1">
            <a:avLst/>
          </a:prstGeom>
          <a:ln w="349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5143500" y="3162300"/>
            <a:ext cx="533400" cy="304800"/>
          </a:xfrm>
          <a:prstGeom prst="straightConnector1">
            <a:avLst/>
          </a:prstGeom>
          <a:ln w="349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2133600" y="4038600"/>
            <a:ext cx="533400" cy="228600"/>
          </a:xfrm>
          <a:prstGeom prst="straightConnector1">
            <a:avLst/>
          </a:prstGeom>
          <a:ln w="349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2850"/>
            <a:ext cx="71628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2725" y="152400"/>
            <a:ext cx="877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NEJM Image of the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1711" t="2020" r="2222" b="4260"/>
          <a:stretch>
            <a:fillRect/>
          </a:stretch>
        </p:blipFill>
        <p:spPr bwMode="auto">
          <a:xfrm>
            <a:off x="152400" y="1295400"/>
            <a:ext cx="48307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6210" t="2824" r="6831" b="1138"/>
          <a:stretch>
            <a:fillRect/>
          </a:stretch>
        </p:blipFill>
        <p:spPr bwMode="auto">
          <a:xfrm>
            <a:off x="4800600" y="1295400"/>
            <a:ext cx="4343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2725" y="420688"/>
            <a:ext cx="877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Trebuchet MS" pitchFamily="34" charset="0"/>
              </a:rPr>
              <a:t>??????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7200" y="5791200"/>
            <a:ext cx="838200" cy="228600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8610600" y="5257800"/>
            <a:ext cx="533400" cy="381000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G:\Radiology Teaching Cases\EIGHTYFOUR,MALE-4352484.tif"/>
          <p:cNvPicPr>
            <a:picLocks noChangeAspect="1" noChangeArrowheads="1"/>
          </p:cNvPicPr>
          <p:nvPr/>
        </p:nvPicPr>
        <p:blipFill>
          <a:blip r:embed="rId3" cstate="print"/>
          <a:srcRect l="21701" t="10851" r="14551" b="11838"/>
          <a:stretch>
            <a:fillRect/>
          </a:stretch>
        </p:blipFill>
        <p:spPr bwMode="auto">
          <a:xfrm>
            <a:off x="0" y="1066800"/>
            <a:ext cx="4775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:\Radiology Teaching Cases\EIGHTYFOUR,MALE-4352484_1.tif"/>
          <p:cNvPicPr>
            <a:picLocks noChangeAspect="1" noChangeArrowheads="1"/>
          </p:cNvPicPr>
          <p:nvPr/>
        </p:nvPicPr>
        <p:blipFill>
          <a:blip r:embed="rId4" cstate="print"/>
          <a:srcRect l="25771" t="13564" r="21332" b="11838"/>
          <a:stretch>
            <a:fillRect/>
          </a:stretch>
        </p:blipFill>
        <p:spPr bwMode="auto">
          <a:xfrm>
            <a:off x="4724400" y="1295400"/>
            <a:ext cx="39449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5125" y="152400"/>
            <a:ext cx="8778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Stab- Knife in Thorax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1814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0ED8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</a:t>
            </a:r>
            <a:r>
              <a:rPr lang="en-US" sz="4000" b="1" dirty="0">
                <a:solidFill>
                  <a:srgbClr val="0ED8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irway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28600" y="2346325"/>
            <a:ext cx="158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</a:t>
            </a:r>
            <a:r>
              <a:rPr lang="en-US" sz="4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ones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28600" y="3260725"/>
            <a:ext cx="1958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</a:t>
            </a:r>
            <a:r>
              <a:rPr lang="en-US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ardiac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52400" y="4191000"/>
            <a:ext cx="2708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</a:t>
            </a:r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iaphragm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4533900" y="1447800"/>
            <a:ext cx="2324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ffusions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4495800" y="2362200"/>
            <a:ext cx="325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</a:t>
            </a: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ields (Lung)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0" y="3048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What are those Shades of Grey?</a:t>
            </a:r>
            <a:endParaRPr lang="en-US" sz="4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4495800" y="3260725"/>
            <a:ext cx="3630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</a:t>
            </a: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astric Bubble</a:t>
            </a:r>
          </a:p>
        </p:txBody>
      </p:sp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4495800" y="4191000"/>
            <a:ext cx="2492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ardware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1066800" y="1143000"/>
            <a:ext cx="71628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Trebuchet MS" pitchFamily="34" charset="0"/>
              </a:rPr>
              <a:t>What else can radiologists </a:t>
            </a:r>
          </a:p>
          <a:p>
            <a:pPr algn="ctr"/>
            <a:r>
              <a:rPr lang="en-US" sz="8000">
                <a:solidFill>
                  <a:schemeClr val="bg1"/>
                </a:solidFill>
                <a:latin typeface="Trebuchet MS" pitchFamily="34" charset="0"/>
              </a:rPr>
              <a:t>do in the THORAX??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Axial publication.tiff"/>
          <p:cNvPicPr>
            <a:picLocks noChangeAspect="1"/>
          </p:cNvPicPr>
          <p:nvPr/>
        </p:nvPicPr>
        <p:blipFill>
          <a:blip r:embed="rId3" cstate="print"/>
          <a:srcRect l="13333" t="1447" r="13333" b="7158"/>
          <a:stretch>
            <a:fillRect/>
          </a:stretch>
        </p:blipFill>
        <p:spPr bwMode="auto">
          <a:xfrm>
            <a:off x="1066800" y="1600200"/>
            <a:ext cx="6705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1468438" y="382588"/>
            <a:ext cx="6270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Chest CT – Pulmonary Embolism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Pulmonary Artery Sarcoma.tiff"/>
          <p:cNvPicPr>
            <a:picLocks noChangeAspect="1"/>
          </p:cNvPicPr>
          <p:nvPr/>
        </p:nvPicPr>
        <p:blipFill>
          <a:blip r:embed="rId3" cstate="print"/>
          <a:srcRect l="2289" t="11111" r="3426" b="12222"/>
          <a:stretch>
            <a:fillRect/>
          </a:stretch>
        </p:blipFill>
        <p:spPr bwMode="auto">
          <a:xfrm>
            <a:off x="1143000" y="1371600"/>
            <a:ext cx="6324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1468438" y="382588"/>
            <a:ext cx="6270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Chest CT – Pulmonary Embolism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hest MRA_1"/>
          <p:cNvPicPr>
            <a:picLocks noChangeAspect="1" noChangeArrowheads="1"/>
          </p:cNvPicPr>
          <p:nvPr/>
        </p:nvPicPr>
        <p:blipFill>
          <a:blip r:embed="rId3" cstate="print"/>
          <a:srcRect l="1479" t="2347" r="1479" b="2347"/>
          <a:stretch>
            <a:fillRect/>
          </a:stretch>
        </p:blipFill>
        <p:spPr bwMode="auto">
          <a:xfrm>
            <a:off x="1447800" y="1752600"/>
            <a:ext cx="624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hest MRA_2"/>
          <p:cNvPicPr>
            <a:picLocks noChangeAspect="1" noChangeArrowheads="1"/>
          </p:cNvPicPr>
          <p:nvPr/>
        </p:nvPicPr>
        <p:blipFill>
          <a:blip r:embed="rId3" cstate="print"/>
          <a:srcRect l="1479" t="2347" r="1479" b="2347"/>
          <a:stretch>
            <a:fillRect/>
          </a:stretch>
        </p:blipFill>
        <p:spPr bwMode="auto">
          <a:xfrm>
            <a:off x="1447800" y="1752600"/>
            <a:ext cx="624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5"/>
          <p:cNvGrpSpPr>
            <a:grpSpLocks/>
          </p:cNvGrpSpPr>
          <p:nvPr/>
        </p:nvGrpSpPr>
        <p:grpSpPr bwMode="auto">
          <a:xfrm>
            <a:off x="152400" y="1600200"/>
            <a:ext cx="8839200" cy="2743200"/>
            <a:chOff x="96" y="1440"/>
            <a:chExt cx="5568" cy="1728"/>
          </a:xfrm>
        </p:grpSpPr>
        <p:sp>
          <p:nvSpPr>
            <p:cNvPr id="5127" name="Rectangle 5"/>
            <p:cNvSpPr>
              <a:spLocks noChangeArrowheads="1"/>
            </p:cNvSpPr>
            <p:nvPr/>
          </p:nvSpPr>
          <p:spPr bwMode="auto">
            <a:xfrm>
              <a:off x="9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28" name="Rectangle 6"/>
            <p:cNvSpPr>
              <a:spLocks noChangeArrowheads="1"/>
            </p:cNvSpPr>
            <p:nvPr/>
          </p:nvSpPr>
          <p:spPr bwMode="auto">
            <a:xfrm>
              <a:off x="81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29" name="Rectangle 11"/>
            <p:cNvSpPr>
              <a:spLocks noChangeArrowheads="1"/>
            </p:cNvSpPr>
            <p:nvPr/>
          </p:nvSpPr>
          <p:spPr bwMode="auto">
            <a:xfrm>
              <a:off x="1488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0" name="Rectangle 12"/>
            <p:cNvSpPr>
              <a:spLocks noChangeArrowheads="1"/>
            </p:cNvSpPr>
            <p:nvPr/>
          </p:nvSpPr>
          <p:spPr bwMode="auto">
            <a:xfrm>
              <a:off x="2208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1" name="Rectangle 13"/>
            <p:cNvSpPr>
              <a:spLocks noChangeArrowheads="1"/>
            </p:cNvSpPr>
            <p:nvPr/>
          </p:nvSpPr>
          <p:spPr bwMode="auto">
            <a:xfrm>
              <a:off x="297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2" name="Rectangle 14"/>
            <p:cNvSpPr>
              <a:spLocks noChangeArrowheads="1"/>
            </p:cNvSpPr>
            <p:nvPr/>
          </p:nvSpPr>
          <p:spPr bwMode="auto">
            <a:xfrm>
              <a:off x="3648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3" name="Rectangle 15"/>
            <p:cNvSpPr>
              <a:spLocks noChangeArrowheads="1"/>
            </p:cNvSpPr>
            <p:nvPr/>
          </p:nvSpPr>
          <p:spPr bwMode="auto">
            <a:xfrm>
              <a:off x="441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4" name="Rectangle 16"/>
            <p:cNvSpPr>
              <a:spLocks noChangeArrowheads="1"/>
            </p:cNvSpPr>
            <p:nvPr/>
          </p:nvSpPr>
          <p:spPr bwMode="auto">
            <a:xfrm>
              <a:off x="5184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5" name="Rectangle 17"/>
            <p:cNvSpPr>
              <a:spLocks noChangeArrowheads="1"/>
            </p:cNvSpPr>
            <p:nvPr/>
          </p:nvSpPr>
          <p:spPr bwMode="auto">
            <a:xfrm>
              <a:off x="96" y="2736"/>
              <a:ext cx="480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Rectangle 18"/>
            <p:cNvSpPr>
              <a:spLocks noChangeArrowheads="1"/>
            </p:cNvSpPr>
            <p:nvPr/>
          </p:nvSpPr>
          <p:spPr bwMode="auto">
            <a:xfrm>
              <a:off x="768" y="2736"/>
              <a:ext cx="480" cy="43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Rectangle 19"/>
            <p:cNvSpPr>
              <a:spLocks noChangeArrowheads="1"/>
            </p:cNvSpPr>
            <p:nvPr/>
          </p:nvSpPr>
          <p:spPr bwMode="auto">
            <a:xfrm>
              <a:off x="1440" y="2736"/>
              <a:ext cx="480" cy="43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Rectangle 20"/>
            <p:cNvSpPr>
              <a:spLocks noChangeArrowheads="1"/>
            </p:cNvSpPr>
            <p:nvPr/>
          </p:nvSpPr>
          <p:spPr bwMode="auto">
            <a:xfrm>
              <a:off x="2160" y="2736"/>
              <a:ext cx="480" cy="43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21"/>
            <p:cNvSpPr>
              <a:spLocks noChangeArrowheads="1"/>
            </p:cNvSpPr>
            <p:nvPr/>
          </p:nvSpPr>
          <p:spPr bwMode="auto">
            <a:xfrm>
              <a:off x="2928" y="2736"/>
              <a:ext cx="480" cy="43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Rectangle 22"/>
            <p:cNvSpPr>
              <a:spLocks noChangeArrowheads="1"/>
            </p:cNvSpPr>
            <p:nvPr/>
          </p:nvSpPr>
          <p:spPr bwMode="auto">
            <a:xfrm>
              <a:off x="3648" y="2736"/>
              <a:ext cx="480" cy="432"/>
            </a:xfrm>
            <a:prstGeom prst="rect">
              <a:avLst/>
            </a:prstGeom>
            <a:solidFill>
              <a:srgbClr val="91919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Rectangle 23"/>
            <p:cNvSpPr>
              <a:spLocks noChangeArrowheads="1"/>
            </p:cNvSpPr>
            <p:nvPr/>
          </p:nvSpPr>
          <p:spPr bwMode="auto">
            <a:xfrm>
              <a:off x="4416" y="2736"/>
              <a:ext cx="480" cy="432"/>
            </a:xfrm>
            <a:prstGeom prst="rect">
              <a:avLst/>
            </a:prstGeom>
            <a:solidFill>
              <a:srgbClr val="4B47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Rectangle 24"/>
            <p:cNvSpPr>
              <a:spLocks noChangeArrowheads="1"/>
            </p:cNvSpPr>
            <p:nvPr/>
          </p:nvSpPr>
          <p:spPr bwMode="auto">
            <a:xfrm>
              <a:off x="5184" y="2736"/>
              <a:ext cx="480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Text Box 25"/>
            <p:cNvSpPr txBox="1">
              <a:spLocks noChangeArrowheads="1"/>
            </p:cNvSpPr>
            <p:nvPr/>
          </p:nvSpPr>
          <p:spPr bwMode="auto">
            <a:xfrm>
              <a:off x="144" y="1440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Lead</a:t>
              </a:r>
            </a:p>
          </p:txBody>
        </p:sp>
        <p:sp>
          <p:nvSpPr>
            <p:cNvPr id="5144" name="Text Box 26"/>
            <p:cNvSpPr txBox="1">
              <a:spLocks noChangeArrowheads="1"/>
            </p:cNvSpPr>
            <p:nvPr/>
          </p:nvSpPr>
          <p:spPr bwMode="auto">
            <a:xfrm>
              <a:off x="816" y="1440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Metals</a:t>
              </a:r>
            </a:p>
          </p:txBody>
        </p:sp>
        <p:sp>
          <p:nvSpPr>
            <p:cNvPr id="5145" name="Text Box 27"/>
            <p:cNvSpPr txBox="1">
              <a:spLocks noChangeArrowheads="1"/>
            </p:cNvSpPr>
            <p:nvPr/>
          </p:nvSpPr>
          <p:spPr bwMode="auto">
            <a:xfrm>
              <a:off x="1536" y="1440"/>
              <a:ext cx="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Bone</a:t>
              </a:r>
            </a:p>
          </p:txBody>
        </p:sp>
        <p:sp>
          <p:nvSpPr>
            <p:cNvPr id="5146" name="Text Box 28"/>
            <p:cNvSpPr txBox="1">
              <a:spLocks noChangeArrowheads="1"/>
            </p:cNvSpPr>
            <p:nvPr/>
          </p:nvSpPr>
          <p:spPr bwMode="auto">
            <a:xfrm>
              <a:off x="2160" y="1440"/>
              <a:ext cx="5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Muscle</a:t>
              </a:r>
            </a:p>
          </p:txBody>
        </p:sp>
        <p:sp>
          <p:nvSpPr>
            <p:cNvPr id="5147" name="Text Box 29"/>
            <p:cNvSpPr txBox="1">
              <a:spLocks noChangeArrowheads="1"/>
            </p:cNvSpPr>
            <p:nvPr/>
          </p:nvSpPr>
          <p:spPr bwMode="auto">
            <a:xfrm>
              <a:off x="2976" y="1440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Blood</a:t>
              </a:r>
            </a:p>
          </p:txBody>
        </p:sp>
        <p:sp>
          <p:nvSpPr>
            <p:cNvPr id="5148" name="Text Box 30"/>
            <p:cNvSpPr txBox="1">
              <a:spLocks noChangeArrowheads="1"/>
            </p:cNvSpPr>
            <p:nvPr/>
          </p:nvSpPr>
          <p:spPr bwMode="auto">
            <a:xfrm>
              <a:off x="3696" y="1440"/>
              <a:ext cx="4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Liver</a:t>
              </a:r>
            </a:p>
          </p:txBody>
        </p:sp>
        <p:sp>
          <p:nvSpPr>
            <p:cNvPr id="5149" name="Text Box 31"/>
            <p:cNvSpPr txBox="1">
              <a:spLocks noChangeArrowheads="1"/>
            </p:cNvSpPr>
            <p:nvPr/>
          </p:nvSpPr>
          <p:spPr bwMode="auto">
            <a:xfrm>
              <a:off x="4512" y="1440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Fat</a:t>
              </a:r>
            </a:p>
          </p:txBody>
        </p:sp>
        <p:sp>
          <p:nvSpPr>
            <p:cNvPr id="5150" name="Text Box 32"/>
            <p:cNvSpPr txBox="1">
              <a:spLocks noChangeArrowheads="1"/>
            </p:cNvSpPr>
            <p:nvPr/>
          </p:nvSpPr>
          <p:spPr bwMode="auto">
            <a:xfrm>
              <a:off x="5328" y="1440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Air</a:t>
              </a:r>
            </a:p>
          </p:txBody>
        </p:sp>
      </p:grpSp>
      <p:sp>
        <p:nvSpPr>
          <p:cNvPr id="5123" name="Text Box 33"/>
          <p:cNvSpPr txBox="1">
            <a:spLocks noChangeArrowheads="1"/>
          </p:cNvSpPr>
          <p:nvPr/>
        </p:nvSpPr>
        <p:spPr bwMode="auto">
          <a:xfrm>
            <a:off x="0" y="4572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What determines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BLACK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Wingdings" pitchFamily="2" charset="2"/>
              </a:rPr>
              <a:t>GREY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WHITE?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Atomic # n and path length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124" name="Text Box 34"/>
          <p:cNvSpPr txBox="1">
            <a:spLocks noChangeArrowheads="1"/>
          </p:cNvSpPr>
          <p:nvPr/>
        </p:nvSpPr>
        <p:spPr bwMode="auto">
          <a:xfrm>
            <a:off x="3095625" y="6553200"/>
            <a:ext cx="6048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Schematic derived from Squires Fundamentals of Radiology- Sixth Edition </a:t>
            </a:r>
          </a:p>
        </p:txBody>
      </p:sp>
      <p:sp>
        <p:nvSpPr>
          <p:cNvPr id="5125" name="Text Box 36"/>
          <p:cNvSpPr txBox="1">
            <a:spLocks noChangeArrowheads="1"/>
          </p:cNvSpPr>
          <p:nvPr/>
        </p:nvSpPr>
        <p:spPr bwMode="auto">
          <a:xfrm>
            <a:off x="214484" y="4800600"/>
            <a:ext cx="1901483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WHITE:  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rebuchet MS" pitchFamily="34" charset="0"/>
              </a:rPr>
              <a:t>Radioopaque</a:t>
            </a:r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; 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“More”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Like Metal</a:t>
            </a:r>
          </a:p>
        </p:txBody>
      </p:sp>
      <p:sp>
        <p:nvSpPr>
          <p:cNvPr id="5126" name="Text Box 37"/>
          <p:cNvSpPr txBox="1">
            <a:spLocks noChangeArrowheads="1"/>
          </p:cNvSpPr>
          <p:nvPr/>
        </p:nvSpPr>
        <p:spPr bwMode="auto">
          <a:xfrm>
            <a:off x="7188961" y="4800600"/>
            <a:ext cx="1779654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BLACK </a:t>
            </a:r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: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Radiolucent; 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“Less”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Like Air</a:t>
            </a:r>
          </a:p>
        </p:txBody>
      </p:sp>
      <p:sp>
        <p:nvSpPr>
          <p:cNvPr id="31" name="Left-Right Arrow 30"/>
          <p:cNvSpPr/>
          <p:nvPr/>
        </p:nvSpPr>
        <p:spPr>
          <a:xfrm>
            <a:off x="2362200" y="5410200"/>
            <a:ext cx="4724400" cy="38100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hest MRA_3"/>
          <p:cNvPicPr>
            <a:picLocks noChangeAspect="1" noChangeArrowheads="1"/>
          </p:cNvPicPr>
          <p:nvPr/>
        </p:nvPicPr>
        <p:blipFill>
          <a:blip r:embed="rId3" cstate="print"/>
          <a:srcRect l="296" t="2347" r="1479" b="2347"/>
          <a:stretch>
            <a:fillRect/>
          </a:stretch>
        </p:blipFill>
        <p:spPr bwMode="auto">
          <a:xfrm>
            <a:off x="1371600" y="1752600"/>
            <a:ext cx="632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hest MRA_4"/>
          <p:cNvPicPr>
            <a:picLocks noChangeAspect="1" noChangeArrowheads="1"/>
          </p:cNvPicPr>
          <p:nvPr/>
        </p:nvPicPr>
        <p:blipFill>
          <a:blip r:embed="rId3" cstate="print"/>
          <a:srcRect l="1479" t="2347" r="1479" b="2347"/>
          <a:stretch>
            <a:fillRect/>
          </a:stretch>
        </p:blipFill>
        <p:spPr bwMode="auto">
          <a:xfrm>
            <a:off x="1447800" y="1752600"/>
            <a:ext cx="624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hest MRA_5"/>
          <p:cNvPicPr>
            <a:picLocks noChangeAspect="1" noChangeArrowheads="1"/>
          </p:cNvPicPr>
          <p:nvPr/>
        </p:nvPicPr>
        <p:blipFill>
          <a:blip r:embed="rId3" cstate="print"/>
          <a:srcRect l="1479" t="2347" r="1479" b="2347"/>
          <a:stretch>
            <a:fillRect/>
          </a:stretch>
        </p:blipFill>
        <p:spPr bwMode="auto">
          <a:xfrm>
            <a:off x="1447800" y="1752600"/>
            <a:ext cx="624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hest MRA_6"/>
          <p:cNvPicPr>
            <a:picLocks noChangeAspect="1" noChangeArrowheads="1"/>
          </p:cNvPicPr>
          <p:nvPr/>
        </p:nvPicPr>
        <p:blipFill>
          <a:blip r:embed="rId3" cstate="print"/>
          <a:srcRect l="1479" t="2347" r="1479" b="2347"/>
          <a:stretch>
            <a:fillRect/>
          </a:stretch>
        </p:blipFill>
        <p:spPr bwMode="auto">
          <a:xfrm>
            <a:off x="1447800" y="1752600"/>
            <a:ext cx="624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hest MRA_7"/>
          <p:cNvPicPr>
            <a:picLocks noChangeAspect="1" noChangeArrowheads="1"/>
          </p:cNvPicPr>
          <p:nvPr/>
        </p:nvPicPr>
        <p:blipFill>
          <a:blip r:embed="rId3" cstate="print"/>
          <a:srcRect l="23964" t="2347" r="20415" b="2347"/>
          <a:stretch>
            <a:fillRect/>
          </a:stretch>
        </p:blipFill>
        <p:spPr bwMode="auto">
          <a:xfrm>
            <a:off x="2895600" y="175260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hest MRA_8"/>
          <p:cNvPicPr>
            <a:picLocks noChangeAspect="1" noChangeArrowheads="1"/>
          </p:cNvPicPr>
          <p:nvPr/>
        </p:nvPicPr>
        <p:blipFill>
          <a:blip r:embed="rId3" cstate="print"/>
          <a:srcRect l="22781" t="2347" r="23964" b="2347"/>
          <a:stretch>
            <a:fillRect/>
          </a:stretch>
        </p:blipFill>
        <p:spPr bwMode="auto">
          <a:xfrm>
            <a:off x="2819400" y="1752600"/>
            <a:ext cx="3429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hest MRA_9"/>
          <p:cNvPicPr>
            <a:picLocks noChangeAspect="1" noChangeArrowheads="1"/>
          </p:cNvPicPr>
          <p:nvPr/>
        </p:nvPicPr>
        <p:blipFill>
          <a:blip r:embed="rId3" cstate="print"/>
          <a:srcRect l="25148" t="2347" r="26332" b="2347"/>
          <a:stretch>
            <a:fillRect/>
          </a:stretch>
        </p:blipFill>
        <p:spPr bwMode="auto">
          <a:xfrm>
            <a:off x="2971800" y="1752600"/>
            <a:ext cx="3124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49300" y="382588"/>
            <a:ext cx="7708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rebuchet MS" pitchFamily="34" charset="0"/>
              </a:rPr>
              <a:t>Magnetic Resonance Angiography (MRA)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FF00FF"/>
              </a:buClr>
              <a:buSzPct val="156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</a:rPr>
              <a:t>ABC’s = starting point to organize  approach to frontal chest images </a:t>
            </a:r>
          </a:p>
          <a:p>
            <a:pPr eaLnBrk="1" hangingPunct="1">
              <a:buClr>
                <a:srgbClr val="FF00FF"/>
              </a:buClr>
              <a:buSzPct val="156000"/>
              <a:buFont typeface="Wingdings" pitchFamily="2" charset="2"/>
              <a:buChar char="§"/>
            </a:pPr>
            <a:endParaRPr lang="en-US" b="1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00FF"/>
              </a:buClr>
              <a:buSzPct val="156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</a:rPr>
              <a:t>Start to understand the “black and whites” of radiographic imaging</a:t>
            </a:r>
          </a:p>
          <a:p>
            <a:pPr eaLnBrk="1" hangingPunct="1">
              <a:buClr>
                <a:srgbClr val="FF00FF"/>
              </a:buClr>
              <a:buSzPct val="156000"/>
              <a:buFont typeface="Wingdings" pitchFamily="2" charset="2"/>
              <a:buChar char="§"/>
            </a:pPr>
            <a:endParaRPr lang="en-US" b="1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00FF"/>
              </a:buClr>
              <a:buSzPct val="156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</a:rPr>
              <a:t>“One View Is No View”:  Ideal Chest Study is PA/lateral  images </a:t>
            </a: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Take Home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"/>
            <a:ext cx="8229600" cy="31242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Hopkins!</a:t>
            </a:r>
          </a:p>
          <a:p>
            <a:pPr algn="ctr" eaLnBrk="1" hangingPunct="1">
              <a:buFontTx/>
              <a:buNone/>
              <a:defRPr/>
            </a:pPr>
            <a:endParaRPr lang="en-US" sz="5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en-US" sz="5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en-US" sz="5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    dmagid@jhmi.edu</a:t>
            </a:r>
            <a:endParaRPr lang="en-US" sz="4800" dirty="0" smtClean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www.Teamrads.com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066800"/>
            <a:ext cx="8667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u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620000">
            <a:off x="1054027" y="4927959"/>
            <a:ext cx="1371600" cy="1394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5"/>
          <p:cNvPicPr>
            <a:picLocks noChangeAspect="1" noChangeArrowheads="1"/>
          </p:cNvPicPr>
          <p:nvPr/>
        </p:nvPicPr>
        <p:blipFill>
          <a:blip r:embed="rId3" cstate="print"/>
          <a:srcRect l="13878" t="22459" r="12910" b="24679"/>
          <a:stretch>
            <a:fillRect/>
          </a:stretch>
        </p:blipFill>
        <p:spPr bwMode="auto">
          <a:xfrm>
            <a:off x="1219200" y="304800"/>
            <a:ext cx="630122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rot="10800000">
            <a:off x="3886200" y="1447800"/>
            <a:ext cx="1981200" cy="1588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181600" y="5943600"/>
            <a:ext cx="990600" cy="230813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953000" y="4724400"/>
            <a:ext cx="1600200" cy="457200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Box 13"/>
          <p:cNvSpPr txBox="1">
            <a:spLocks noChangeArrowheads="1"/>
          </p:cNvSpPr>
          <p:nvPr/>
        </p:nvSpPr>
        <p:spPr bwMode="auto">
          <a:xfrm>
            <a:off x="5725051" y="914400"/>
            <a:ext cx="34189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Metal (VERY white)</a:t>
            </a:r>
          </a:p>
        </p:txBody>
      </p:sp>
      <p:sp>
        <p:nvSpPr>
          <p:cNvPr id="6151" name="TextBox 14"/>
          <p:cNvSpPr txBox="1">
            <a:spLocks noChangeArrowheads="1"/>
          </p:cNvSpPr>
          <p:nvPr/>
        </p:nvSpPr>
        <p:spPr bwMode="auto">
          <a:xfrm>
            <a:off x="5410200" y="5181600"/>
            <a:ext cx="3449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Bone </a:t>
            </a:r>
            <a:r>
              <a:rPr lang="en-US" sz="2400" b="1" dirty="0" smtClean="0">
                <a:solidFill>
                  <a:srgbClr val="FFFF00"/>
                </a:solidFill>
              </a:rPr>
              <a:t>(relatively white</a:t>
            </a:r>
            <a:r>
              <a:rPr lang="en-US" sz="24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152" name="TextBox 15"/>
          <p:cNvSpPr txBox="1">
            <a:spLocks noChangeArrowheads="1"/>
          </p:cNvSpPr>
          <p:nvPr/>
        </p:nvSpPr>
        <p:spPr bwMode="auto">
          <a:xfrm>
            <a:off x="5025565" y="6096000"/>
            <a:ext cx="4118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Soft tissue </a:t>
            </a:r>
            <a:r>
              <a:rPr lang="en-US" sz="2400" b="1" dirty="0" smtClean="0">
                <a:solidFill>
                  <a:srgbClr val="FFFF00"/>
                </a:solidFill>
              </a:rPr>
              <a:t>(relatively gray</a:t>
            </a:r>
            <a:r>
              <a:rPr lang="en-US" sz="2400" b="1" dirty="0">
                <a:solidFill>
                  <a:srgbClr val="FFFF00"/>
                </a:solidFill>
              </a:rPr>
              <a:t>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371600" y="4572000"/>
            <a:ext cx="685800" cy="685800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22"/>
          <p:cNvSpPr txBox="1">
            <a:spLocks noChangeArrowheads="1"/>
          </p:cNvSpPr>
          <p:nvPr/>
        </p:nvSpPr>
        <p:spPr bwMode="auto">
          <a:xfrm>
            <a:off x="304800" y="5257800"/>
            <a:ext cx="251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Air </a:t>
            </a:r>
            <a:r>
              <a:rPr lang="en-US" sz="2400" b="1" dirty="0" smtClean="0">
                <a:solidFill>
                  <a:srgbClr val="FFFF00"/>
                </a:solidFill>
              </a:rPr>
              <a:t>(VERY black</a:t>
            </a:r>
            <a:r>
              <a:rPr lang="en-US" sz="2400" b="1" dirty="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ormal teaching template"/>
          <p:cNvPicPr>
            <a:picLocks noChangeAspect="1" noChangeArrowheads="1"/>
          </p:cNvPicPr>
          <p:nvPr/>
        </p:nvPicPr>
        <p:blipFill>
          <a:blip r:embed="rId3" cstate="print"/>
          <a:srcRect l="28750" t="1199" r="25092" b="8126"/>
          <a:stretch>
            <a:fillRect/>
          </a:stretch>
        </p:blipFill>
        <p:spPr bwMode="auto">
          <a:xfrm>
            <a:off x="228599" y="1066800"/>
            <a:ext cx="464956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Normal teaching template lateral"/>
          <p:cNvPicPr>
            <a:picLocks noChangeAspect="1" noChangeArrowheads="1"/>
          </p:cNvPicPr>
          <p:nvPr/>
        </p:nvPicPr>
        <p:blipFill>
          <a:blip r:embed="rId4" cstate="print"/>
          <a:srcRect l="31464" t="5367" r="34086" b="10310"/>
          <a:stretch>
            <a:fillRect/>
          </a:stretch>
        </p:blipFill>
        <p:spPr bwMode="auto">
          <a:xfrm>
            <a:off x="5105399" y="1143000"/>
            <a:ext cx="389792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762000" y="381000"/>
            <a:ext cx="75709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Ideal </a:t>
            </a:r>
            <a:r>
              <a:rPr lang="en-US" sz="3600" b="1" dirty="0">
                <a:solidFill>
                  <a:srgbClr val="FFFF00"/>
                </a:solidFill>
                <a:latin typeface="Trebuchet MS" pitchFamily="34" charset="0"/>
              </a:rPr>
              <a:t>Study: PA and Lateral 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Images</a:t>
            </a:r>
            <a:endParaRPr lang="en-US" sz="36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fluids end on.jpg"/>
          <p:cNvPicPr>
            <a:picLocks noChangeAspect="1"/>
          </p:cNvPicPr>
          <p:nvPr/>
        </p:nvPicPr>
        <p:blipFill>
          <a:blip r:embed="rId2" cstate="print"/>
          <a:srcRect l="3661" t="25556" r="9706" b="36666"/>
          <a:stretch>
            <a:fillRect/>
          </a:stretch>
        </p:blipFill>
        <p:spPr>
          <a:xfrm>
            <a:off x="533400" y="1371600"/>
            <a:ext cx="4495800" cy="2152918"/>
          </a:xfrm>
          <a:prstGeom prst="rect">
            <a:avLst/>
          </a:prstGeom>
        </p:spPr>
      </p:pic>
      <p:pic>
        <p:nvPicPr>
          <p:cNvPr id="3" name="Picture 2" descr="2 fluid LAT unequal volumes.jpg"/>
          <p:cNvPicPr>
            <a:picLocks noChangeAspect="1"/>
          </p:cNvPicPr>
          <p:nvPr/>
        </p:nvPicPr>
        <p:blipFill>
          <a:blip r:embed="rId3" cstate="print"/>
          <a:srcRect l="2413" t="27777" r="2413" b="23333"/>
          <a:stretch>
            <a:fillRect/>
          </a:stretch>
        </p:blipFill>
        <p:spPr>
          <a:xfrm>
            <a:off x="3886199" y="3657600"/>
            <a:ext cx="5133109" cy="2895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“ONE View is NO View”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608</Words>
  <Application>Microsoft Office PowerPoint</Application>
  <PresentationFormat>On-screen Show (4:3)</PresentationFormat>
  <Paragraphs>211</Paragraphs>
  <Slides>68</Slides>
  <Notes>64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Default Design</vt:lpstr>
      <vt:lpstr>Good Morning!</vt:lpstr>
      <vt:lpstr>Slide 2</vt:lpstr>
      <vt:lpstr>Lecture objectives</vt:lpstr>
      <vt:lpstr>Slide 4</vt:lpstr>
      <vt:lpstr>Slide 5</vt:lpstr>
      <vt:lpstr>Slide 6</vt:lpstr>
      <vt:lpstr>Slide 7</vt:lpstr>
      <vt:lpstr>Slide 8</vt:lpstr>
      <vt:lpstr>“ONE View is NO View”</vt:lpstr>
      <vt:lpstr>AP vs PA Chest  xray’s path, (sourcecassette)</vt:lpstr>
      <vt:lpstr>Slide 11</vt:lpstr>
      <vt:lpstr>Slide 12</vt:lpstr>
      <vt:lpstr>Slide 13</vt:lpstr>
      <vt:lpstr>Slide 14</vt:lpstr>
      <vt:lpstr>Slide 15</vt:lpstr>
      <vt:lpstr>Slide 16</vt:lpstr>
      <vt:lpstr>AP Chest, Portable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Singla</dc:creator>
  <cp:lastModifiedBy>radpub</cp:lastModifiedBy>
  <cp:revision>144</cp:revision>
  <dcterms:created xsi:type="dcterms:W3CDTF">2006-10-31T17:31:27Z</dcterms:created>
  <dcterms:modified xsi:type="dcterms:W3CDTF">2013-08-23T21:27:15Z</dcterms:modified>
</cp:coreProperties>
</file>